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7" r:id="rId2"/>
  </p:sldMasterIdLst>
  <p:sldIdLst>
    <p:sldId id="265" r:id="rId3"/>
    <p:sldId id="296" r:id="rId4"/>
    <p:sldId id="297" r:id="rId5"/>
    <p:sldId id="301" r:id="rId6"/>
    <p:sldId id="323" r:id="rId7"/>
    <p:sldId id="302" r:id="rId8"/>
    <p:sldId id="303" r:id="rId9"/>
    <p:sldId id="311" r:id="rId10"/>
    <p:sldId id="320" r:id="rId11"/>
    <p:sldId id="304" r:id="rId12"/>
    <p:sldId id="312" r:id="rId13"/>
    <p:sldId id="314" r:id="rId14"/>
    <p:sldId id="315" r:id="rId15"/>
    <p:sldId id="313" r:id="rId16"/>
    <p:sldId id="326" r:id="rId17"/>
    <p:sldId id="327" r:id="rId18"/>
    <p:sldId id="328" r:id="rId19"/>
    <p:sldId id="293" r:id="rId20"/>
    <p:sldId id="306" r:id="rId21"/>
    <p:sldId id="324" r:id="rId22"/>
    <p:sldId id="325" r:id="rId23"/>
    <p:sldId id="329" r:id="rId24"/>
    <p:sldId id="31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EUNADICS\WP4p3\GV_ash_size_dist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Tabelle1!$C$3</c:f>
              <c:strCache>
                <c:ptCount val="1"/>
                <c:pt idx="0">
                  <c:v>VAAC London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Tabelle1!$C$4:$C$8</c:f>
              <c:numCache>
                <c:formatCode>General</c:formatCode>
                <c:ptCount val="5"/>
                <c:pt idx="0">
                  <c:v>0.2</c:v>
                </c:pt>
                <c:pt idx="1">
                  <c:v>0.65</c:v>
                </c:pt>
                <c:pt idx="2">
                  <c:v>2</c:v>
                </c:pt>
                <c:pt idx="3">
                  <c:v>6.5</c:v>
                </c:pt>
                <c:pt idx="4">
                  <c:v>20</c:v>
                </c:pt>
              </c:numCache>
            </c:numRef>
          </c:xVal>
          <c:yVal>
            <c:numRef>
              <c:f>Tabelle1!$D$4:$D$8</c:f>
              <c:numCache>
                <c:formatCode>General</c:formatCode>
                <c:ptCount val="5"/>
                <c:pt idx="0">
                  <c:v>0.1</c:v>
                </c:pt>
                <c:pt idx="1">
                  <c:v>0.5</c:v>
                </c:pt>
                <c:pt idx="2">
                  <c:v>5</c:v>
                </c:pt>
                <c:pt idx="3">
                  <c:v>20</c:v>
                </c:pt>
                <c:pt idx="4">
                  <c:v>70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FB4-4B22-9ED5-DF91E8F2C3F9}"/>
            </c:ext>
          </c:extLst>
        </c:ser>
        <c:ser>
          <c:idx val="2"/>
          <c:order val="2"/>
          <c:tx>
            <c:strRef>
              <c:f>Tabelle1!$C$18</c:f>
              <c:strCache>
                <c:ptCount val="1"/>
                <c:pt idx="0">
                  <c:v>Wrf-Chem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Tabelle1!$E$19:$E$22</c:f>
              <c:numCache>
                <c:formatCode>General</c:formatCode>
                <c:ptCount val="4"/>
                <c:pt idx="0">
                  <c:v>1.95</c:v>
                </c:pt>
                <c:pt idx="1">
                  <c:v>5.8594999999999997</c:v>
                </c:pt>
                <c:pt idx="2">
                  <c:v>11.717749999999999</c:v>
                </c:pt>
                <c:pt idx="3">
                  <c:v>23.436499999999999</c:v>
                </c:pt>
              </c:numCache>
            </c:numRef>
          </c:xVal>
          <c:yVal>
            <c:numRef>
              <c:f>Tabelle1!$G$19:$G$22</c:f>
              <c:numCache>
                <c:formatCode>0.0</c:formatCode>
                <c:ptCount val="4"/>
                <c:pt idx="0">
                  <c:v>12.727272727272727</c:v>
                </c:pt>
                <c:pt idx="1">
                  <c:v>18.181818181818183</c:v>
                </c:pt>
                <c:pt idx="2">
                  <c:v>29.09090909090909</c:v>
                </c:pt>
                <c:pt idx="3" formatCode="General">
                  <c:v>40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FB4-4B22-9ED5-DF91E8F2C3F9}"/>
            </c:ext>
          </c:extLst>
        </c:ser>
        <c:ser>
          <c:idx val="3"/>
          <c:order val="3"/>
          <c:tx>
            <c:strRef>
              <c:f>Tabelle1!$C$27</c:f>
              <c:strCache>
                <c:ptCount val="1"/>
                <c:pt idx="0">
                  <c:v>Flexpart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Tabelle1!$F$28:$F$36</c:f>
              <c:numCache>
                <c:formatCode>General</c:formatCode>
                <c:ptCount val="9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25</c:v>
                </c:pt>
              </c:numCache>
            </c:numRef>
          </c:xVal>
          <c:yVal>
            <c:numRef>
              <c:f>Tabelle1!$H$28:$H$36</c:f>
              <c:numCache>
                <c:formatCode>General</c:formatCode>
                <c:ptCount val="9"/>
                <c:pt idx="0">
                  <c:v>19.850000000000001</c:v>
                </c:pt>
                <c:pt idx="1">
                  <c:v>15.7</c:v>
                </c:pt>
                <c:pt idx="2">
                  <c:v>12.53</c:v>
                </c:pt>
                <c:pt idx="3">
                  <c:v>10.18</c:v>
                </c:pt>
                <c:pt idx="4">
                  <c:v>8.4</c:v>
                </c:pt>
                <c:pt idx="5">
                  <c:v>7.03</c:v>
                </c:pt>
                <c:pt idx="6">
                  <c:v>5.96</c:v>
                </c:pt>
                <c:pt idx="7">
                  <c:v>7.66</c:v>
                </c:pt>
                <c:pt idx="8">
                  <c:v>12.7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FB4-4B22-9ED5-DF91E8F2C3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952952"/>
        <c:axId val="151081704"/>
        <c:extLst xmlns:c16r2="http://schemas.microsoft.com/office/drawing/2015/06/chart"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Tabelle1!$C$12</c15:sqref>
                        </c15:formulaRef>
                      </c:ext>
                    </c:extLst>
                    <c:strCache>
                      <c:ptCount val="1"/>
                      <c:pt idx="0">
                        <c:v>Silam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Tabelle1!$E$13:$E$16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1.9550000000000001</c:v>
                      </c:pt>
                      <c:pt idx="1">
                        <c:v>5.85</c:v>
                      </c:pt>
                      <c:pt idx="2">
                        <c:v>11.7</c:v>
                      </c:pt>
                      <c:pt idx="3">
                        <c:v>23.45</c:v>
                      </c:pt>
                    </c:numCache>
                  </c:numRef>
                </c:xVal>
                <c:y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Tabelle1!$F$13:$F$16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12.7</c:v>
                      </c:pt>
                      <c:pt idx="1">
                        <c:v>18.2</c:v>
                      </c:pt>
                      <c:pt idx="2">
                        <c:v>29.1</c:v>
                      </c:pt>
                      <c:pt idx="3">
                        <c:v>40</c:v>
                      </c:pt>
                    </c:numCache>
                  </c:numRef>
                </c:yVal>
                <c:smooth val="1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3-6FB4-4B22-9ED5-DF91E8F2C3F9}"/>
                  </c:ext>
                </c:extLst>
              </c15:ser>
            </c15:filteredScatterSeries>
          </c:ext>
        </c:extLst>
      </c:scatterChart>
      <c:valAx>
        <c:axId val="150952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particle</a:t>
                </a:r>
                <a:r>
                  <a:rPr lang="en-GB" sz="1400" baseline="0"/>
                  <a:t> diameter (µm)</a:t>
                </a:r>
                <a:endParaRPr lang="en-GB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081704"/>
        <c:crosses val="autoZero"/>
        <c:crossBetween val="midCat"/>
      </c:valAx>
      <c:valAx>
        <c:axId val="151081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% per bin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952952"/>
        <c:crosses val="autoZero"/>
        <c:crossBetween val="midCat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8400" y="2548800"/>
            <a:ext cx="6656400" cy="522000"/>
          </a:xfrm>
        </p:spPr>
        <p:txBody>
          <a:bodyPr>
            <a:norm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8400" y="3362400"/>
            <a:ext cx="6656400" cy="460800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rgbClr val="3C3C3C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34142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149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274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116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281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60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85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115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416000" y="1268760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fld id="{8257FADB-0602-4EE9-9DC4-136AD4C65B6B}" type="datetime1">
              <a:rPr lang="de-DE" smtClean="0"/>
              <a:pPr/>
              <a:t>16.07.2019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416000" y="1412776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r>
              <a:rPr lang="de-DE" dirty="0" smtClean="0"/>
              <a:t>Folie </a:t>
            </a:r>
            <a:fld id="{926B1129-68A9-45EB-A8FC-F0EB4D55ADF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0800" y="507600"/>
            <a:ext cx="6958800" cy="432000"/>
          </a:xfrm>
        </p:spPr>
        <p:txBody>
          <a:bodyPr>
            <a:normAutofit/>
          </a:bodyPr>
          <a:lstStyle>
            <a:lvl1pPr marL="0" indent="0">
              <a:buNone/>
              <a:defRPr sz="16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Titel durch Klicken hinzufügen</a:t>
            </a:r>
          </a:p>
        </p:txBody>
      </p:sp>
      <p:sp>
        <p:nvSpPr>
          <p:cNvPr id="7" name="Inhaltsplatzhalter 7"/>
          <p:cNvSpPr>
            <a:spLocks noGrp="1"/>
          </p:cNvSpPr>
          <p:nvPr>
            <p:ph sz="quarter" idx="15"/>
          </p:nvPr>
        </p:nvSpPr>
        <p:spPr>
          <a:xfrm>
            <a:off x="190800" y="1191600"/>
            <a:ext cx="7772400" cy="4525200"/>
          </a:xfrm>
        </p:spPr>
        <p:txBody>
          <a:bodyPr/>
          <a:lstStyle>
            <a:lvl1pPr marL="214313" indent="-214313">
              <a:buFont typeface="Arial" pitchFamily="34" charset="0"/>
              <a:buChar char="•"/>
              <a:defRPr baseline="0">
                <a:solidFill>
                  <a:srgbClr val="3C3C3C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98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416000" y="1268760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416000" y="1412776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r>
              <a:rPr dirty="0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‹Nr.›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0800" y="507600"/>
            <a:ext cx="6958800" cy="432000"/>
          </a:xfrm>
        </p:spPr>
        <p:txBody>
          <a:bodyPr>
            <a:normAutofit/>
          </a:bodyPr>
          <a:lstStyle>
            <a:lvl1pPr marL="0" indent="0">
              <a:buNone/>
              <a:defRPr sz="16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Titel durch Klicken hinzufügen</a:t>
            </a:r>
          </a:p>
        </p:txBody>
      </p:sp>
      <p:sp>
        <p:nvSpPr>
          <p:cNvPr id="7" name="Inhaltsplatzhalter 7"/>
          <p:cNvSpPr>
            <a:spLocks noGrp="1"/>
          </p:cNvSpPr>
          <p:nvPr>
            <p:ph sz="quarter" idx="15"/>
          </p:nvPr>
        </p:nvSpPr>
        <p:spPr>
          <a:xfrm>
            <a:off x="190800" y="1191600"/>
            <a:ext cx="7772400" cy="4525200"/>
          </a:xfrm>
        </p:spPr>
        <p:txBody>
          <a:bodyPr/>
          <a:lstStyle>
            <a:lvl1pPr marL="214313" indent="-214313">
              <a:buFont typeface="Arial" pitchFamily="34" charset="0"/>
              <a:buChar char="•"/>
              <a:defRPr baseline="0">
                <a:solidFill>
                  <a:srgbClr val="3C3C3C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1601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416000" y="1268760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416000" y="1412776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r>
              <a:rPr dirty="0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‹Nr.›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0800" y="507600"/>
            <a:ext cx="6958800" cy="432000"/>
          </a:xfrm>
        </p:spPr>
        <p:txBody>
          <a:bodyPr>
            <a:normAutofit/>
          </a:bodyPr>
          <a:lstStyle>
            <a:lvl1pPr marL="0" indent="0">
              <a:buNone/>
              <a:defRPr sz="16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Titel durch Klicken hinzufügen</a:t>
            </a:r>
          </a:p>
        </p:txBody>
      </p:sp>
      <p:sp>
        <p:nvSpPr>
          <p:cNvPr id="7" name="Inhaltsplatzhalter 7"/>
          <p:cNvSpPr>
            <a:spLocks noGrp="1"/>
          </p:cNvSpPr>
          <p:nvPr>
            <p:ph sz="quarter" idx="15"/>
          </p:nvPr>
        </p:nvSpPr>
        <p:spPr>
          <a:xfrm>
            <a:off x="190800" y="1191600"/>
            <a:ext cx="7772400" cy="4525200"/>
          </a:xfrm>
        </p:spPr>
        <p:txBody>
          <a:bodyPr/>
          <a:lstStyle>
            <a:lvl1pPr marL="214313" indent="-214313">
              <a:buFont typeface="Arial" pitchFamily="34" charset="0"/>
              <a:buChar char="•"/>
              <a:defRPr baseline="0">
                <a:solidFill>
                  <a:srgbClr val="3C3C3C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859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416000" y="1268760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416000" y="1412776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r>
              <a:rPr dirty="0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‹Nr.›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0800" y="507600"/>
            <a:ext cx="6958800" cy="432000"/>
          </a:xfrm>
        </p:spPr>
        <p:txBody>
          <a:bodyPr>
            <a:normAutofit/>
          </a:bodyPr>
          <a:lstStyle>
            <a:lvl1pPr marL="0" indent="0">
              <a:buNone/>
              <a:defRPr sz="16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Titel durch Klicken hinzufügen</a:t>
            </a:r>
          </a:p>
        </p:txBody>
      </p:sp>
      <p:sp>
        <p:nvSpPr>
          <p:cNvPr id="7" name="Inhaltsplatzhalter 7"/>
          <p:cNvSpPr>
            <a:spLocks noGrp="1"/>
          </p:cNvSpPr>
          <p:nvPr>
            <p:ph sz="quarter" idx="15"/>
          </p:nvPr>
        </p:nvSpPr>
        <p:spPr>
          <a:xfrm>
            <a:off x="190800" y="1191600"/>
            <a:ext cx="7772400" cy="4525200"/>
          </a:xfrm>
        </p:spPr>
        <p:txBody>
          <a:bodyPr/>
          <a:lstStyle>
            <a:lvl1pPr marL="214313" indent="-214313">
              <a:buFont typeface="Arial" pitchFamily="34" charset="0"/>
              <a:buChar char="•"/>
              <a:defRPr baseline="0">
                <a:solidFill>
                  <a:srgbClr val="3C3C3C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8878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und Inh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416000" y="1268760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416000" y="1412776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r>
              <a:rPr dirty="0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‹Nr.›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0800" y="507600"/>
            <a:ext cx="6958800" cy="432000"/>
          </a:xfrm>
        </p:spPr>
        <p:txBody>
          <a:bodyPr>
            <a:normAutofit/>
          </a:bodyPr>
          <a:lstStyle>
            <a:lvl1pPr marL="0" indent="0">
              <a:buNone/>
              <a:defRPr sz="165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Titel durch Klicken hinzufügen</a:t>
            </a:r>
          </a:p>
        </p:txBody>
      </p:sp>
      <p:sp>
        <p:nvSpPr>
          <p:cNvPr id="7" name="Inhaltsplatzhalter 7"/>
          <p:cNvSpPr>
            <a:spLocks noGrp="1"/>
          </p:cNvSpPr>
          <p:nvPr>
            <p:ph sz="quarter" idx="15"/>
          </p:nvPr>
        </p:nvSpPr>
        <p:spPr>
          <a:xfrm>
            <a:off x="190800" y="1191600"/>
            <a:ext cx="7772400" cy="4525200"/>
          </a:xfrm>
        </p:spPr>
        <p:txBody>
          <a:bodyPr/>
          <a:lstStyle>
            <a:lvl1pPr marL="214313" indent="-214313">
              <a:buFont typeface="Arial" pitchFamily="34" charset="0"/>
              <a:buChar char="•"/>
              <a:defRPr baseline="0">
                <a:solidFill>
                  <a:srgbClr val="3C3C3C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9893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190800" y="507600"/>
            <a:ext cx="6958800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7416000" y="1268760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416000" y="1090800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416000" y="1412776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r>
              <a:rPr dirty="0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‹Nr.›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0800" y="1173600"/>
            <a:ext cx="6958800" cy="3708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190800" y="1735200"/>
            <a:ext cx="7772400" cy="3981600"/>
          </a:xfrm>
        </p:spPr>
        <p:txBody>
          <a:bodyPr/>
          <a:lstStyle>
            <a:lvl1pPr marL="214313" indent="-214313">
              <a:buFont typeface="Arial" pitchFamily="34" charset="0"/>
              <a:buChar char="•"/>
              <a:defRPr baseline="0">
                <a:solidFill>
                  <a:srgbClr val="3C3C3C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3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416000" y="1268760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416000" y="1412776"/>
            <a:ext cx="1512000" cy="237600"/>
          </a:xfrm>
        </p:spPr>
        <p:txBody>
          <a:bodyPr/>
          <a:lstStyle>
            <a:lvl1pPr>
              <a:defRPr>
                <a:latin typeface="+mn-lt"/>
                <a:ea typeface="Unit Offc Light" pitchFamily="34" charset="0"/>
                <a:cs typeface="Calibri" pitchFamily="34" charset="0"/>
              </a:defRPr>
            </a:lvl1pPr>
          </a:lstStyle>
          <a:p>
            <a:r>
              <a:rPr dirty="0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‹Nr.›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0800" y="507600"/>
            <a:ext cx="6958800" cy="432000"/>
          </a:xfrm>
        </p:spPr>
        <p:txBody>
          <a:bodyPr>
            <a:normAutofit/>
          </a:bodyPr>
          <a:lstStyle>
            <a:lvl1pPr marL="0" indent="0">
              <a:buNone/>
              <a:defRPr sz="123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de-DE" dirty="0" smtClean="0"/>
              <a:t>Titel durch Klicken hinzufügen</a:t>
            </a:r>
          </a:p>
        </p:txBody>
      </p:sp>
      <p:sp>
        <p:nvSpPr>
          <p:cNvPr id="7" name="Inhaltsplatzhalter 7"/>
          <p:cNvSpPr>
            <a:spLocks noGrp="1"/>
          </p:cNvSpPr>
          <p:nvPr>
            <p:ph sz="quarter" idx="15"/>
          </p:nvPr>
        </p:nvSpPr>
        <p:spPr>
          <a:xfrm>
            <a:off x="190800" y="1191600"/>
            <a:ext cx="7772400" cy="4525200"/>
          </a:xfrm>
        </p:spPr>
        <p:txBody>
          <a:bodyPr/>
          <a:lstStyle>
            <a:lvl1pPr marL="160735" indent="-160735">
              <a:buFont typeface="Arial" pitchFamily="34" charset="0"/>
              <a:buChar char="•"/>
              <a:defRPr baseline="0">
                <a:solidFill>
                  <a:srgbClr val="3C3C3C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54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>
                <a:solidFill>
                  <a:srgbClr val="3C3C3C">
                    <a:tint val="75000"/>
                  </a:srgbClr>
                </a:solidFill>
              </a:rPr>
              <a:pPr/>
              <a:t>16/07/2019</a:t>
            </a:fld>
            <a:endParaRPr lang="en-GB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>
                <a:solidFill>
                  <a:srgbClr val="3C3C3C">
                    <a:tint val="75000"/>
                  </a:srgbClr>
                </a:solidFill>
              </a:rPr>
              <a:pPr/>
              <a:t>‹Nr.›</a:t>
            </a:fld>
            <a:endParaRPr lang="en-GB">
              <a:solidFill>
                <a:srgbClr val="3C3C3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0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82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1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68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54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0800" y="507600"/>
            <a:ext cx="6958800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0800" y="1191602"/>
            <a:ext cx="7772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marL="1543050" lvl="4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</a:pPr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16000" y="1267200"/>
            <a:ext cx="1512000" cy="237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75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Calibri" pitchFamily="34" charset="0"/>
              </a:defRPr>
            </a:lvl1pPr>
          </a:lstStyle>
          <a:p>
            <a:fld id="{B8BD3DE2-38B1-4853-B31F-A8803CD6DF91}" type="datetime1">
              <a:rPr lang="en-US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416000" y="1090800"/>
            <a:ext cx="1512000" cy="237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  <a:latin typeface="+mn-lt"/>
                <a:cs typeface="Calibri" pitchFamily="34" charset="0"/>
              </a:defRPr>
            </a:lvl1pPr>
          </a:lstStyle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416000" y="1411200"/>
            <a:ext cx="1512000" cy="237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75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Calibri" pitchFamily="34" charset="0"/>
              </a:defRPr>
            </a:lvl1pPr>
          </a:lstStyle>
          <a:p>
            <a:r>
              <a:rPr dirty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>
                <a:solidFill>
                  <a:srgbClr val="3C3C3C">
                    <a:tint val="75000"/>
                  </a:srgbClr>
                </a:solidFill>
              </a:rPr>
              <a:pPr/>
              <a:t>‹Nr.›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9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spcBef>
          <a:spcPct val="0"/>
        </a:spcBef>
        <a:buNone/>
        <a:defRPr sz="1650" kern="1200">
          <a:solidFill>
            <a:schemeClr val="bg1"/>
          </a:solidFill>
          <a:latin typeface="Calibri" pitchFamily="34" charset="0"/>
          <a:ea typeface="Unit Offc Light" pitchFamily="34" charset="0"/>
          <a:cs typeface="Calibri" pitchFamily="34" charset="0"/>
        </a:defRPr>
      </a:lvl1pPr>
    </p:titleStyle>
    <p:bodyStyle>
      <a:lvl1pPr marL="214313" marR="0" indent="-214313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lang="de-DE" sz="1350" kern="1200" baseline="0" dirty="0" smtClean="0">
          <a:solidFill>
            <a:srgbClr val="3C3C3C"/>
          </a:solidFill>
          <a:latin typeface="+mn-lt"/>
          <a:ea typeface="Unit Offc Light" pitchFamily="34" charset="0"/>
          <a:cs typeface="Calibri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275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lang="de-DE" sz="105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BC1E4-5A1F-4E96-AE2C-5E2E1F162AFD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C1B0-9B3C-414F-A72C-6A70C5504E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31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6050" y="2762250"/>
            <a:ext cx="6845300" cy="450726"/>
          </a:xfrm>
        </p:spPr>
        <p:txBody>
          <a:bodyPr>
            <a:noAutofit/>
          </a:bodyPr>
          <a:lstStyle/>
          <a:p>
            <a:r>
              <a:rPr lang="en-GB" sz="3600" b="1" dirty="0" smtClean="0"/>
              <a:t>FLEXPART </a:t>
            </a:r>
            <a:r>
              <a:rPr lang="en-GB" sz="3600" b="1" dirty="0"/>
              <a:t>for volcanic applications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1350" dirty="0"/>
              <a:t>M.D.  Mulder, D. Arnold, C. Maurer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106378" y="651944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tx1"/>
                </a:solidFill>
              </a:rPr>
              <a:t>Questions? Write </a:t>
            </a:r>
            <a:r>
              <a:rPr lang="en-GB" sz="1600" dirty="0" smtClean="0">
                <a:solidFill>
                  <a:schemeClr val="tx1"/>
                </a:solidFill>
              </a:rPr>
              <a:t>marie.mulder@zamg.ac.at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Methods: EUNADICS source term inversion at ZAMG</a:t>
            </a:r>
            <a:endParaRPr lang="en-GB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57" t="27850" r="430"/>
          <a:stretch/>
        </p:blipFill>
        <p:spPr>
          <a:xfrm>
            <a:off x="328198" y="2582717"/>
            <a:ext cx="5232842" cy="219818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350942" y="1949995"/>
            <a:ext cx="4763595" cy="3000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350" b="1" dirty="0"/>
              <a:t>ZAMG HAZARD WEBTOOL (User input)</a:t>
            </a:r>
          </a:p>
        </p:txBody>
      </p:sp>
      <p:sp>
        <p:nvSpPr>
          <p:cNvPr id="6" name="Pfeil nach unten 5"/>
          <p:cNvSpPr/>
          <p:nvPr/>
        </p:nvSpPr>
        <p:spPr>
          <a:xfrm>
            <a:off x="3670412" y="2239730"/>
            <a:ext cx="173964" cy="37098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Textfeld 6"/>
          <p:cNvSpPr txBox="1"/>
          <p:nvPr/>
        </p:nvSpPr>
        <p:spPr>
          <a:xfrm>
            <a:off x="985783" y="5166129"/>
            <a:ext cx="4153200" cy="3000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350" b="1" dirty="0"/>
              <a:t>Products: plots and </a:t>
            </a:r>
            <a:r>
              <a:rPr lang="en-GB" sz="1350" b="1" dirty="0" err="1"/>
              <a:t>netCDF</a:t>
            </a:r>
            <a:r>
              <a:rPr lang="en-GB" sz="1350" b="1" dirty="0"/>
              <a:t> for WP6</a:t>
            </a:r>
          </a:p>
        </p:txBody>
      </p:sp>
      <p:sp>
        <p:nvSpPr>
          <p:cNvPr id="8" name="Pfeil nach unten 7"/>
          <p:cNvSpPr/>
          <p:nvPr/>
        </p:nvSpPr>
        <p:spPr>
          <a:xfrm>
            <a:off x="3105027" y="4741583"/>
            <a:ext cx="173964" cy="30284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24444" t="10494" r="25348" b="8025"/>
          <a:stretch/>
        </p:blipFill>
        <p:spPr>
          <a:xfrm>
            <a:off x="5637517" y="2294897"/>
            <a:ext cx="2917619" cy="2663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032118" y="3049804"/>
            <a:ext cx="791949" cy="270030"/>
          </a:xfrm>
          <a:prstGeom prst="rect">
            <a:avLst/>
          </a:prstGeom>
          <a:noFill/>
          <a:ln>
            <a:solidFill>
              <a:srgbClr val="E1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43632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147256" y="291829"/>
            <a:ext cx="7216581" cy="432000"/>
          </a:xfrm>
        </p:spPr>
        <p:txBody>
          <a:bodyPr>
            <a:noAutofit/>
          </a:bodyPr>
          <a:lstStyle/>
          <a:p>
            <a:r>
              <a:rPr lang="en-GB" sz="3200" dirty="0" smtClean="0"/>
              <a:t>Methods: </a:t>
            </a:r>
            <a:r>
              <a:rPr lang="en-GB" sz="3200" dirty="0"/>
              <a:t>EUNADICS evaluation </a:t>
            </a:r>
            <a:r>
              <a:rPr lang="en-GB" sz="3200" dirty="0" smtClean="0"/>
              <a:t>of vertical distribution of ash</a:t>
            </a:r>
            <a:endParaRPr lang="en-GB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12642" t="17255" r="12927" b="22127"/>
          <a:stretch/>
        </p:blipFill>
        <p:spPr>
          <a:xfrm>
            <a:off x="342898" y="1895474"/>
            <a:ext cx="8575523" cy="39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219829" y="283862"/>
            <a:ext cx="6958800" cy="432000"/>
          </a:xfrm>
        </p:spPr>
        <p:txBody>
          <a:bodyPr>
            <a:noAutofit/>
          </a:bodyPr>
          <a:lstStyle/>
          <a:p>
            <a:r>
              <a:rPr lang="en-GB" sz="3200" dirty="0" smtClean="0"/>
              <a:t>Methods: </a:t>
            </a:r>
            <a:r>
              <a:rPr lang="en-GB" sz="3200" dirty="0"/>
              <a:t>FLEXPART source-term and radar plume </a:t>
            </a:r>
            <a:r>
              <a:rPr lang="en-GB" sz="3200" dirty="0" smtClean="0"/>
              <a:t>heights - </a:t>
            </a:r>
            <a:r>
              <a:rPr lang="en-GB" sz="3200" dirty="0" err="1" smtClean="0"/>
              <a:t>Grimsvotn</a:t>
            </a:r>
            <a:endParaRPr lang="en-GB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893" t="11604" r="7515" b="3742"/>
          <a:stretch/>
        </p:blipFill>
        <p:spPr>
          <a:xfrm>
            <a:off x="359998" y="1862826"/>
            <a:ext cx="4402322" cy="334922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0" y="5590717"/>
            <a:ext cx="79429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75" dirty="0" err="1"/>
              <a:t>Moxnes</a:t>
            </a:r>
            <a:r>
              <a:rPr lang="en-GB" sz="675" dirty="0"/>
              <a:t>, E. D., N. I. Kristiansen, A. </a:t>
            </a:r>
            <a:r>
              <a:rPr lang="en-GB" sz="675" dirty="0" err="1"/>
              <a:t>Stohl</a:t>
            </a:r>
            <a:r>
              <a:rPr lang="en-GB" sz="675" dirty="0"/>
              <a:t>, L. Clarisse, A. Durant, K. Weber, and A. Vogel (2014), Separation of ash and </a:t>
            </a:r>
            <a:r>
              <a:rPr lang="en-GB" sz="675" dirty="0" err="1"/>
              <a:t>sulfur</a:t>
            </a:r>
            <a:r>
              <a:rPr lang="en-GB" sz="675" dirty="0"/>
              <a:t> dioxide during the 2011 </a:t>
            </a:r>
            <a:r>
              <a:rPr lang="de-DE" sz="675" dirty="0" err="1"/>
              <a:t>Grímsvötn</a:t>
            </a:r>
            <a:r>
              <a:rPr lang="de-DE" sz="675" dirty="0"/>
              <a:t> </a:t>
            </a:r>
            <a:r>
              <a:rPr lang="de-DE" sz="675" dirty="0" err="1"/>
              <a:t>eruption</a:t>
            </a:r>
            <a:r>
              <a:rPr lang="de-DE" sz="675" dirty="0"/>
              <a:t>, J. </a:t>
            </a:r>
            <a:r>
              <a:rPr lang="de-DE" sz="675" dirty="0" err="1"/>
              <a:t>Geophys</a:t>
            </a:r>
            <a:r>
              <a:rPr lang="de-DE" sz="675" dirty="0"/>
              <a:t>. Res. </a:t>
            </a:r>
            <a:r>
              <a:rPr lang="en-GB" sz="675" dirty="0"/>
              <a:t>Atmos., 119, 7477–7501.</a:t>
            </a:r>
          </a:p>
          <a:p>
            <a:r>
              <a:rPr lang="en-GB" sz="675" dirty="0"/>
              <a:t>Petersen, G. N., H. </a:t>
            </a:r>
            <a:r>
              <a:rPr lang="en-GB" sz="675" dirty="0" err="1"/>
              <a:t>Bjornsson</a:t>
            </a:r>
            <a:r>
              <a:rPr lang="en-GB" sz="675" dirty="0"/>
              <a:t>, P. </a:t>
            </a:r>
            <a:r>
              <a:rPr lang="en-GB" sz="675" dirty="0" err="1"/>
              <a:t>Arason</a:t>
            </a:r>
            <a:r>
              <a:rPr lang="en-GB" sz="675" dirty="0"/>
              <a:t>, and S. von </a:t>
            </a:r>
            <a:r>
              <a:rPr lang="en-GB" sz="675" dirty="0" err="1"/>
              <a:t>Löwis</a:t>
            </a:r>
            <a:r>
              <a:rPr lang="en-GB" sz="675" dirty="0"/>
              <a:t> (2012a), Two weather radar time series of the altitude of the volcanic plume during the May 2011 eruption of </a:t>
            </a:r>
            <a:r>
              <a:rPr lang="en-GB" sz="675" dirty="0" err="1"/>
              <a:t>Grímsvötn</a:t>
            </a:r>
            <a:r>
              <a:rPr lang="en-GB" sz="675" dirty="0"/>
              <a:t>, Iceland, Earth Syst. Sci. Data, 4(1), 121–127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11250" t="19630" r="30104" b="13519"/>
          <a:stretch/>
        </p:blipFill>
        <p:spPr>
          <a:xfrm>
            <a:off x="4818941" y="1834250"/>
            <a:ext cx="3465570" cy="222211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926449" y="4084942"/>
            <a:ext cx="371493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Time series of the 5-min detected plume-top altitude (km </a:t>
            </a:r>
            <a:r>
              <a:rPr lang="en-GB" sz="1050" dirty="0" err="1"/>
              <a:t>a.s.l</a:t>
            </a:r>
            <a:r>
              <a:rPr lang="en-GB" sz="1050" dirty="0"/>
              <a:t>.) from the:</a:t>
            </a:r>
          </a:p>
          <a:p>
            <a:pPr marL="128588" indent="-128588">
              <a:buFontTx/>
              <a:buChar char="-"/>
            </a:pPr>
            <a:r>
              <a:rPr lang="en-GB" sz="1050" b="1" dirty="0">
                <a:solidFill>
                  <a:schemeClr val="accent1"/>
                </a:solidFill>
              </a:rPr>
              <a:t>C-band weather radar</a:t>
            </a:r>
            <a:r>
              <a:rPr lang="en-GB" sz="1050" dirty="0">
                <a:solidFill>
                  <a:schemeClr val="accent1"/>
                </a:solidFill>
              </a:rPr>
              <a:t> </a:t>
            </a:r>
            <a:r>
              <a:rPr lang="en-GB" sz="1050" dirty="0">
                <a:sym typeface="Wingdings" panose="05000000000000000000" pitchFamily="2" charset="2"/>
              </a:rPr>
              <a:t> go into </a:t>
            </a:r>
            <a:r>
              <a:rPr lang="en-GB" sz="1050" i="1" dirty="0">
                <a:sym typeface="Wingdings" panose="05000000000000000000" pitchFamily="2" charset="2"/>
              </a:rPr>
              <a:t>a priori</a:t>
            </a:r>
            <a:r>
              <a:rPr lang="en-GB" sz="1050" dirty="0">
                <a:sym typeface="Wingdings" panose="05000000000000000000" pitchFamily="2" charset="2"/>
              </a:rPr>
              <a:t> ST</a:t>
            </a:r>
            <a:endParaRPr lang="en-GB" sz="1050" dirty="0"/>
          </a:p>
          <a:p>
            <a:pPr marL="128588" indent="-128588">
              <a:buFontTx/>
              <a:buChar char="-"/>
            </a:pPr>
            <a:r>
              <a:rPr lang="en-GB" sz="1050" dirty="0">
                <a:solidFill>
                  <a:srgbClr val="FF0000"/>
                </a:solidFill>
              </a:rPr>
              <a:t>X-band mobile radar </a:t>
            </a:r>
            <a:r>
              <a:rPr lang="en-GB" sz="1050" dirty="0">
                <a:sym typeface="Wingdings" panose="05000000000000000000" pitchFamily="2" charset="2"/>
              </a:rPr>
              <a:t> for evaluation</a:t>
            </a:r>
            <a:endParaRPr lang="en-GB" sz="1050" dirty="0"/>
          </a:p>
          <a:p>
            <a:pPr marL="128588" indent="-128588">
              <a:buFontTx/>
              <a:buChar char="-"/>
            </a:pPr>
            <a:r>
              <a:rPr lang="en-GB" sz="1050" dirty="0">
                <a:solidFill>
                  <a:srgbClr val="00B050"/>
                </a:solidFill>
              </a:rPr>
              <a:t>initial rise of the plume estimated from photographs</a:t>
            </a:r>
          </a:p>
          <a:p>
            <a:pPr marL="128588" indent="-128588">
              <a:buFontTx/>
              <a:buChar char="-"/>
            </a:pPr>
            <a:r>
              <a:rPr lang="en-GB" sz="1050" dirty="0">
                <a:solidFill>
                  <a:schemeClr val="accent1"/>
                </a:solidFill>
              </a:rPr>
              <a:t>30-min average plume-top altitude of all the estimates is shown by the curve.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194198" y="2956917"/>
            <a:ext cx="65274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dirty="0" err="1">
                <a:solidFill>
                  <a:schemeClr val="bg2">
                    <a:lumMod val="50000"/>
                  </a:schemeClr>
                </a:solidFill>
              </a:rPr>
              <a:t>Tropopause</a:t>
            </a:r>
            <a:endParaRPr lang="en-GB" sz="7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194197" y="3591585"/>
            <a:ext cx="48442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dirty="0">
                <a:solidFill>
                  <a:schemeClr val="bg2">
                    <a:lumMod val="50000"/>
                  </a:schemeClr>
                </a:solidFill>
              </a:rPr>
              <a:t>Caldera</a:t>
            </a:r>
          </a:p>
        </p:txBody>
      </p:sp>
    </p:spTree>
    <p:extLst>
      <p:ext uri="{BB962C8B-B14F-4D97-AF65-F5344CB8AC3E}">
        <p14:creationId xmlns:p14="http://schemas.microsoft.com/office/powerpoint/2010/main" val="2153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13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Sensitivity tests (incl. tuning)</a:t>
            </a:r>
          </a:p>
        </p:txBody>
      </p:sp>
      <p:grpSp>
        <p:nvGrpSpPr>
          <p:cNvPr id="38" name="Gruppieren 37"/>
          <p:cNvGrpSpPr>
            <a:grpSpLocks noChangeAspect="1"/>
          </p:cNvGrpSpPr>
          <p:nvPr/>
        </p:nvGrpSpPr>
        <p:grpSpPr>
          <a:xfrm>
            <a:off x="190800" y="1590736"/>
            <a:ext cx="9091930" cy="4592630"/>
            <a:chOff x="826913" y="1967601"/>
            <a:chExt cx="6927292" cy="3427336"/>
          </a:xfrm>
        </p:grpSpPr>
        <p:grpSp>
          <p:nvGrpSpPr>
            <p:cNvPr id="7" name="Gruppieren 6"/>
            <p:cNvGrpSpPr/>
            <p:nvPr/>
          </p:nvGrpSpPr>
          <p:grpSpPr>
            <a:xfrm>
              <a:off x="826913" y="2342459"/>
              <a:ext cx="3348000" cy="664042"/>
              <a:chOff x="22225" y="19019"/>
              <a:chExt cx="5654675" cy="1152526"/>
            </a:xfrm>
          </p:grpSpPr>
          <p:pic>
            <p:nvPicPr>
              <p:cNvPr id="8" name="Grafik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25" y="19019"/>
                <a:ext cx="2838451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Grafik 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8450" y="19020"/>
                <a:ext cx="28384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pieren 9"/>
            <p:cNvGrpSpPr>
              <a:grpSpLocks noChangeAspect="1"/>
            </p:cNvGrpSpPr>
            <p:nvPr/>
          </p:nvGrpSpPr>
          <p:grpSpPr>
            <a:xfrm>
              <a:off x="4244182" y="2346106"/>
              <a:ext cx="3348000" cy="682708"/>
              <a:chOff x="0" y="1166048"/>
              <a:chExt cx="5676900" cy="1158022"/>
            </a:xfrm>
          </p:grpSpPr>
          <p:pic>
            <p:nvPicPr>
              <p:cNvPr id="11" name="Grafik 1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171545"/>
                <a:ext cx="28384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Grafik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8450" y="1166048"/>
                <a:ext cx="28384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uppieren 12"/>
            <p:cNvGrpSpPr>
              <a:grpSpLocks noChangeAspect="1"/>
            </p:cNvGrpSpPr>
            <p:nvPr/>
          </p:nvGrpSpPr>
          <p:grpSpPr>
            <a:xfrm>
              <a:off x="863795" y="3516233"/>
              <a:ext cx="3348000" cy="694097"/>
              <a:chOff x="22225" y="2310179"/>
              <a:chExt cx="5643563" cy="1170033"/>
            </a:xfrm>
          </p:grpSpPr>
          <p:pic>
            <p:nvPicPr>
              <p:cNvPr id="14" name="Grafik 1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25" y="2310179"/>
                <a:ext cx="28384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Grafik 1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7338" y="2327687"/>
                <a:ext cx="28384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uppieren 15"/>
            <p:cNvGrpSpPr>
              <a:grpSpLocks noChangeAspect="1"/>
            </p:cNvGrpSpPr>
            <p:nvPr/>
          </p:nvGrpSpPr>
          <p:grpSpPr>
            <a:xfrm>
              <a:off x="4254903" y="3507429"/>
              <a:ext cx="3348000" cy="692048"/>
              <a:chOff x="0" y="3458930"/>
              <a:chExt cx="5660232" cy="1170348"/>
            </a:xfrm>
          </p:grpSpPr>
          <p:pic>
            <p:nvPicPr>
              <p:cNvPr id="17" name="Grafik 1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476753"/>
                <a:ext cx="28384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Grafik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1782" y="3458930"/>
                <a:ext cx="28384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Grafik 1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632" y="4700420"/>
              <a:ext cx="1701000" cy="69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uppieren 19"/>
            <p:cNvGrpSpPr>
              <a:grpSpLocks noChangeAspect="1"/>
            </p:cNvGrpSpPr>
            <p:nvPr/>
          </p:nvGrpSpPr>
          <p:grpSpPr>
            <a:xfrm>
              <a:off x="833492" y="4713353"/>
              <a:ext cx="3348000" cy="681584"/>
              <a:chOff x="0" y="4627108"/>
              <a:chExt cx="5660232" cy="1152526"/>
            </a:xfrm>
          </p:grpSpPr>
          <p:pic>
            <p:nvPicPr>
              <p:cNvPr id="21" name="Grafik 2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627109"/>
                <a:ext cx="28384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Grafik 2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1782" y="4627108"/>
                <a:ext cx="28384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feld 22"/>
            <p:cNvSpPr txBox="1"/>
            <p:nvPr/>
          </p:nvSpPr>
          <p:spPr>
            <a:xfrm>
              <a:off x="863795" y="2108419"/>
              <a:ext cx="107356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1. Reference</a:t>
              </a:r>
            </a:p>
          </p:txBody>
        </p:sp>
        <p:sp>
          <p:nvSpPr>
            <p:cNvPr id="24" name="Pfeil nach rechts 23"/>
            <p:cNvSpPr/>
            <p:nvPr/>
          </p:nvSpPr>
          <p:spPr>
            <a:xfrm rot="5400000">
              <a:off x="5152531" y="4266200"/>
              <a:ext cx="164120" cy="30682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2554445" y="2103301"/>
              <a:ext cx="142539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2. B</a:t>
              </a:r>
              <a:r>
                <a:rPr lang="en-GB" sz="1350" b="1" dirty="0">
                  <a:sym typeface="Wingdings" panose="05000000000000000000" pitchFamily="2" charset="2"/>
                </a:rPr>
                <a:t>in sizes </a:t>
              </a:r>
              <a:r>
                <a:rPr lang="en-GB" sz="1350" b="1" dirty="0"/>
                <a:t>4 </a:t>
              </a:r>
              <a:r>
                <a:rPr lang="en-GB" sz="1350" b="1" dirty="0">
                  <a:sym typeface="Wingdings" panose="05000000000000000000" pitchFamily="2" charset="2"/>
                </a:rPr>
                <a:t> 9</a:t>
              </a:r>
              <a:endParaRPr lang="en-GB" sz="1350" b="1" dirty="0"/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4153059" y="2108419"/>
              <a:ext cx="176195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3. Longer ash life time</a:t>
              </a: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5862278" y="2103301"/>
              <a:ext cx="186916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4. Halved vertical levels</a:t>
              </a:r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841886" y="3274293"/>
              <a:ext cx="176907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5. ECMWF vent height</a:t>
              </a:r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833494" y="4436173"/>
              <a:ext cx="177349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9. </a:t>
              </a:r>
              <a:r>
                <a:rPr lang="en-GB" sz="1350" b="1" i="1" dirty="0"/>
                <a:t>A priori</a:t>
              </a:r>
              <a:r>
                <a:rPr lang="en-GB" sz="1350" b="1" dirty="0"/>
                <a:t>: less weight</a:t>
              </a: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2554445" y="3257741"/>
              <a:ext cx="168020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6. </a:t>
              </a:r>
              <a:r>
                <a:rPr lang="en-GB" sz="1350" b="1" dirty="0" err="1"/>
                <a:t>Meteo</a:t>
              </a:r>
              <a:r>
                <a:rPr lang="en-GB" sz="1350" b="1" dirty="0"/>
                <a:t> 0.5° </a:t>
              </a:r>
              <a:r>
                <a:rPr lang="en-GB" sz="1350" b="1" dirty="0">
                  <a:sym typeface="Wingdings" panose="05000000000000000000" pitchFamily="2" charset="2"/>
                </a:rPr>
                <a:t> 1.0°</a:t>
              </a:r>
              <a:endParaRPr lang="en-GB" sz="1350" b="1" dirty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4260243" y="3257741"/>
              <a:ext cx="121520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7. Particles/10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5868817" y="3230059"/>
              <a:ext cx="188538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8. </a:t>
              </a:r>
              <a:r>
                <a:rPr lang="en-GB" sz="1350" b="1" i="1" dirty="0"/>
                <a:t>A priori</a:t>
              </a:r>
              <a:r>
                <a:rPr lang="en-GB" sz="1350" b="1" dirty="0"/>
                <a:t>: more weight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2504975" y="4436173"/>
              <a:ext cx="179433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10. Model: less weight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4209718" y="4409069"/>
              <a:ext cx="19062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b="1" dirty="0"/>
                <a:t>11. Model: more weight</a:t>
              </a:r>
            </a:p>
          </p:txBody>
        </p:sp>
        <p:sp>
          <p:nvSpPr>
            <p:cNvPr id="35" name="Pfeil nach rechts 34"/>
            <p:cNvSpPr/>
            <p:nvPr/>
          </p:nvSpPr>
          <p:spPr>
            <a:xfrm rot="5400000">
              <a:off x="1641247" y="4255661"/>
              <a:ext cx="164120" cy="30682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6" name="Pfeil nach rechts 35"/>
            <p:cNvSpPr/>
            <p:nvPr/>
          </p:nvSpPr>
          <p:spPr>
            <a:xfrm rot="5400000">
              <a:off x="3252562" y="1915486"/>
              <a:ext cx="164120" cy="30682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7" name="Pfeil nach rechts 36"/>
            <p:cNvSpPr/>
            <p:nvPr/>
          </p:nvSpPr>
          <p:spPr>
            <a:xfrm rot="5400000">
              <a:off x="6707176" y="1896251"/>
              <a:ext cx="164120" cy="30682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21009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190804" y="301561"/>
            <a:ext cx="6958800" cy="432000"/>
          </a:xfrm>
        </p:spPr>
        <p:txBody>
          <a:bodyPr>
            <a:noAutofit/>
          </a:bodyPr>
          <a:lstStyle/>
          <a:p>
            <a:r>
              <a:rPr lang="en-GB" sz="3200" dirty="0"/>
              <a:t>Methods: EUNADICS evaluation of </a:t>
            </a:r>
            <a:r>
              <a:rPr lang="en-GB" sz="3200" dirty="0" smtClean="0"/>
              <a:t>horizontal </a:t>
            </a:r>
            <a:r>
              <a:rPr lang="en-GB" sz="3200" dirty="0"/>
              <a:t>distribution of ash</a:t>
            </a:r>
          </a:p>
          <a:p>
            <a:endParaRPr lang="en-GB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12916" t="15926" r="12708" b="13889"/>
          <a:stretch/>
        </p:blipFill>
        <p:spPr>
          <a:xfrm>
            <a:off x="190804" y="1714506"/>
            <a:ext cx="7753073" cy="41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15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EXERCISE </a:t>
            </a:r>
            <a:r>
              <a:rPr lang="en-GB" sz="2400" dirty="0" err="1" smtClean="0"/>
              <a:t>Grimsvotn</a:t>
            </a:r>
            <a:r>
              <a:rPr lang="en-GB" sz="2400" dirty="0" smtClean="0"/>
              <a:t> eruption in 2011</a:t>
            </a:r>
            <a:endParaRPr lang="en-GB" sz="2400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2" y="1506360"/>
            <a:ext cx="4445504" cy="4524375"/>
          </a:xfrm>
        </p:spPr>
      </p:pic>
    </p:spTree>
    <p:extLst>
      <p:ext uri="{BB962C8B-B14F-4D97-AF65-F5344CB8AC3E}">
        <p14:creationId xmlns:p14="http://schemas.microsoft.com/office/powerpoint/2010/main" val="398897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3"/>
          <a:stretch/>
        </p:blipFill>
        <p:spPr>
          <a:xfrm>
            <a:off x="190800" y="1188216"/>
            <a:ext cx="4569965" cy="549570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16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/>
              <a:t>Grimsvotn</a:t>
            </a:r>
            <a:r>
              <a:rPr lang="en-GB" sz="2400" dirty="0" smtClean="0"/>
              <a:t> weather situation</a:t>
            </a:r>
            <a:endParaRPr lang="en-GB" sz="240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5"/>
          </p:nvPr>
        </p:nvSpPr>
        <p:spPr>
          <a:xfrm>
            <a:off x="4684564" y="1188217"/>
            <a:ext cx="4561035" cy="888670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en-GB" sz="1600" b="1" dirty="0" smtClean="0">
                <a:solidFill>
                  <a:schemeClr val="tx2"/>
                </a:solidFill>
              </a:rPr>
              <a:t>large </a:t>
            </a:r>
            <a:r>
              <a:rPr lang="en-GB" sz="1600" b="1" dirty="0">
                <a:solidFill>
                  <a:schemeClr val="tx2"/>
                </a:solidFill>
              </a:rPr>
              <a:t>vertical wind shear in </a:t>
            </a:r>
            <a:r>
              <a:rPr lang="en-GB" sz="1600" b="1" dirty="0" smtClean="0">
                <a:solidFill>
                  <a:schemeClr val="tx2"/>
                </a:solidFill>
              </a:rPr>
              <a:t>the atmosphere, also </a:t>
            </a:r>
            <a:r>
              <a:rPr lang="en-GB" sz="1600" b="1" dirty="0">
                <a:solidFill>
                  <a:schemeClr val="tx2"/>
                </a:solidFill>
              </a:rPr>
              <a:t>seen </a:t>
            </a:r>
            <a:r>
              <a:rPr lang="en-GB" sz="1600" b="1" dirty="0" smtClean="0">
                <a:solidFill>
                  <a:schemeClr val="tx2"/>
                </a:solidFill>
              </a:rPr>
              <a:t>in the </a:t>
            </a:r>
            <a:r>
              <a:rPr lang="en-GB" sz="1600" b="1" dirty="0">
                <a:solidFill>
                  <a:schemeClr val="tx2"/>
                </a:solidFill>
              </a:rPr>
              <a:t>Skew-T, Log-p thermodynamic </a:t>
            </a:r>
            <a:r>
              <a:rPr lang="en-GB" sz="1600" b="1" dirty="0" smtClean="0">
                <a:solidFill>
                  <a:schemeClr val="tx2"/>
                </a:solidFill>
              </a:rPr>
              <a:t>chart, </a:t>
            </a:r>
            <a:r>
              <a:rPr lang="en-GB" sz="1600" b="1" dirty="0">
                <a:solidFill>
                  <a:schemeClr val="tx2"/>
                </a:solidFill>
              </a:rPr>
              <a:t>located 250 km west of </a:t>
            </a:r>
            <a:r>
              <a:rPr lang="en-GB" sz="1600" b="1" dirty="0" err="1">
                <a:solidFill>
                  <a:schemeClr val="tx2"/>
                </a:solidFill>
              </a:rPr>
              <a:t>Grímsvötn</a:t>
            </a:r>
            <a:r>
              <a:rPr lang="en-GB" sz="1600" b="1" dirty="0">
                <a:solidFill>
                  <a:schemeClr val="tx2"/>
                </a:solidFill>
              </a:rPr>
              <a:t> </a:t>
            </a:r>
            <a:r>
              <a:rPr lang="en-GB" sz="1600" b="1" dirty="0" smtClean="0">
                <a:solidFill>
                  <a:schemeClr val="tx2"/>
                </a:solidFill>
              </a:rPr>
              <a:t>volcano</a:t>
            </a:r>
            <a:endParaRPr lang="en-GB" sz="1600" b="1" dirty="0">
              <a:solidFill>
                <a:schemeClr val="tx2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684565" y="5177587"/>
            <a:ext cx="4459435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Figure 1. ECMWF </a:t>
            </a:r>
            <a:r>
              <a:rPr lang="en-GB" sz="1400" dirty="0" err="1"/>
              <a:t>geopotential</a:t>
            </a:r>
            <a:r>
              <a:rPr lang="en-GB" sz="1400" dirty="0"/>
              <a:t> analysis for 21 May 12 UTC at (a) 1000 </a:t>
            </a:r>
            <a:r>
              <a:rPr lang="en-GB" sz="1400" dirty="0" err="1"/>
              <a:t>hPa</a:t>
            </a:r>
            <a:r>
              <a:rPr lang="en-GB" sz="1400" dirty="0"/>
              <a:t> and (b) 200 </a:t>
            </a:r>
            <a:r>
              <a:rPr lang="en-GB" sz="1400" dirty="0" err="1"/>
              <a:t>hPa</a:t>
            </a:r>
            <a:r>
              <a:rPr lang="en-GB" sz="1400" dirty="0"/>
              <a:t>; data taken from http://</a:t>
            </a:r>
            <a:r>
              <a:rPr lang="en-GB" sz="1400" dirty="0" smtClean="0"/>
              <a:t>www.ecmwf.int</a:t>
            </a:r>
            <a:r>
              <a:rPr lang="en-GB" sz="1400" dirty="0"/>
              <a:t>. (c) Skew-T, Log-p chart at Keflavik </a:t>
            </a:r>
            <a:r>
              <a:rPr lang="en-GB" sz="1400" dirty="0" err="1"/>
              <a:t>radiosonde</a:t>
            </a:r>
            <a:r>
              <a:rPr lang="en-GB" sz="1400" dirty="0"/>
              <a:t> station located 250 km WSW of </a:t>
            </a:r>
            <a:r>
              <a:rPr lang="en-GB" sz="1400" dirty="0" err="1"/>
              <a:t>Grímsvötn</a:t>
            </a:r>
            <a:r>
              <a:rPr lang="en-GB" sz="1400" dirty="0"/>
              <a:t> Volcano, at 12 </a:t>
            </a:r>
            <a:r>
              <a:rPr lang="en-GB" sz="1400" dirty="0" smtClean="0"/>
              <a:t>UTC on </a:t>
            </a:r>
            <a:r>
              <a:rPr lang="en-GB" sz="1400" dirty="0"/>
              <a:t>21 May 2011 (data from University of Wyoming, http://weather.uwyo.edu/upperair/sounding.html).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46142" y="3195428"/>
            <a:ext cx="39303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/>
                </a:solidFill>
              </a:rPr>
              <a:t>south and then eastward transport of material emitted to low altitudes </a:t>
            </a:r>
            <a:r>
              <a:rPr lang="en-GB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6142" y="5848971"/>
            <a:ext cx="39454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GB" b="1" dirty="0" err="1">
                <a:solidFill>
                  <a:schemeClr val="tx2"/>
                </a:solidFill>
              </a:rPr>
              <a:t>northwestward</a:t>
            </a:r>
            <a:r>
              <a:rPr lang="en-GB" b="1" dirty="0">
                <a:solidFill>
                  <a:schemeClr val="tx2"/>
                </a:solidFill>
              </a:rPr>
              <a:t> transport of material emitted to high altitudes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1"/>
          <a:stretch/>
        </p:blipFill>
        <p:spPr>
          <a:xfrm>
            <a:off x="4865305" y="2076886"/>
            <a:ext cx="4011893" cy="31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0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31250" t="15185" r="15833" b="4630"/>
          <a:stretch/>
        </p:blipFill>
        <p:spPr>
          <a:xfrm>
            <a:off x="4497515" y="1873055"/>
            <a:ext cx="5516153" cy="470172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17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2400" dirty="0" smtClean="0"/>
              <a:t>Exercise: </a:t>
            </a:r>
            <a:r>
              <a:rPr lang="en-GB" sz="2400" dirty="0" err="1" smtClean="0"/>
              <a:t>Grimsvotn</a:t>
            </a:r>
            <a:endParaRPr lang="en-GB" sz="240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5"/>
          </p:nvPr>
        </p:nvSpPr>
        <p:spPr>
          <a:xfrm>
            <a:off x="190800" y="1191600"/>
            <a:ext cx="5185533" cy="4525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 smtClean="0"/>
              <a:t>A PRIORI source term</a:t>
            </a:r>
          </a:p>
          <a:p>
            <a:pPr marL="0" indent="0">
              <a:buNone/>
            </a:pPr>
            <a:r>
              <a:rPr lang="en-GB" sz="2000" dirty="0" smtClean="0"/>
              <a:t>What do we know?</a:t>
            </a:r>
          </a:p>
          <a:p>
            <a:pPr>
              <a:buFontTx/>
              <a:buChar char="-"/>
            </a:pPr>
            <a:r>
              <a:rPr lang="en-GB" sz="2000" dirty="0" smtClean="0"/>
              <a:t>Location</a:t>
            </a:r>
          </a:p>
          <a:p>
            <a:pPr>
              <a:buFontTx/>
              <a:buChar char="-"/>
            </a:pPr>
            <a:r>
              <a:rPr lang="en-GB" sz="2000" dirty="0" smtClean="0"/>
              <a:t>Plume height</a:t>
            </a:r>
          </a:p>
          <a:p>
            <a:pPr>
              <a:buFontTx/>
              <a:buChar char="-"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What can we do:</a:t>
            </a:r>
          </a:p>
          <a:p>
            <a:pPr>
              <a:buFontTx/>
              <a:buChar char="-"/>
            </a:pPr>
            <a:r>
              <a:rPr lang="en-GB" sz="2000" dirty="0" err="1" smtClean="0"/>
              <a:t>Mastin</a:t>
            </a:r>
            <a:r>
              <a:rPr lang="en-GB" sz="2000" dirty="0" smtClean="0"/>
              <a:t> et al., 2009 formula</a:t>
            </a:r>
          </a:p>
          <a:p>
            <a:pPr lvl="1">
              <a:buFontTx/>
              <a:buChar char="-"/>
            </a:pPr>
            <a:r>
              <a:rPr lang="en-GB" sz="1925" dirty="0" smtClean="0"/>
              <a:t>34 eruptions</a:t>
            </a:r>
          </a:p>
          <a:p>
            <a:pPr lvl="1">
              <a:buFontTx/>
              <a:buChar char="-"/>
            </a:pPr>
            <a:r>
              <a:rPr lang="en-GB" sz="1925" dirty="0"/>
              <a:t>B</a:t>
            </a:r>
            <a:r>
              <a:rPr lang="en-GB" sz="1925" dirty="0" smtClean="0"/>
              <a:t>est-fit </a:t>
            </a:r>
            <a:r>
              <a:rPr lang="en-GB" sz="1925" dirty="0"/>
              <a:t>line </a:t>
            </a:r>
            <a:r>
              <a:rPr lang="en-GB" sz="1925" dirty="0" smtClean="0"/>
              <a:t>(</a:t>
            </a:r>
            <a:r>
              <a:rPr lang="en-GB" sz="1925" dirty="0"/>
              <a:t>bold solid </a:t>
            </a:r>
            <a:r>
              <a:rPr lang="en-GB" sz="1925" dirty="0" smtClean="0"/>
              <a:t>line) with </a:t>
            </a:r>
            <a:r>
              <a:rPr lang="en-GB" sz="1925" dirty="0"/>
              <a:t>mass eruption rate Ṁ (kg/s) converted </a:t>
            </a:r>
            <a:r>
              <a:rPr lang="en-GB" sz="1925" dirty="0" smtClean="0"/>
              <a:t>to volumetric </a:t>
            </a:r>
            <a:r>
              <a:rPr lang="en-GB" sz="1925" dirty="0"/>
              <a:t>flow rate V̇(m3 </a:t>
            </a:r>
            <a:r>
              <a:rPr lang="en-GB" sz="1925" dirty="0" smtClean="0"/>
              <a:t>DRE* </a:t>
            </a:r>
            <a:r>
              <a:rPr lang="en-GB" sz="1925" dirty="0"/>
              <a:t>per second</a:t>
            </a:r>
            <a:r>
              <a:rPr lang="en-GB" sz="1925" dirty="0" smtClean="0"/>
              <a:t>): </a:t>
            </a:r>
            <a:endParaRPr lang="en-GB" sz="1925" dirty="0"/>
          </a:p>
          <a:p>
            <a:pPr marL="342900" lvl="1" indent="0">
              <a:buNone/>
            </a:pPr>
            <a:r>
              <a:rPr lang="en-GB" sz="1925" dirty="0" smtClean="0"/>
              <a:t>	H </a:t>
            </a:r>
            <a:r>
              <a:rPr lang="en-GB" sz="1925" dirty="0"/>
              <a:t>= </a:t>
            </a:r>
            <a:r>
              <a:rPr lang="en-GB" sz="1925" dirty="0" smtClean="0"/>
              <a:t>2.00 </a:t>
            </a:r>
            <a:r>
              <a:rPr lang="en-GB" sz="1925" dirty="0"/>
              <a:t>V</a:t>
            </a:r>
            <a:r>
              <a:rPr lang="en-GB" sz="1925" dirty="0" smtClean="0"/>
              <a:t>̇</a:t>
            </a:r>
            <a:r>
              <a:rPr lang="en-GB" sz="1925" baseline="30000" dirty="0" smtClean="0"/>
              <a:t>0.241</a:t>
            </a:r>
            <a:endParaRPr lang="en-GB" sz="1925" baseline="30000" dirty="0"/>
          </a:p>
          <a:p>
            <a:pPr>
              <a:buFontTx/>
              <a:buChar char="-"/>
            </a:pPr>
            <a:r>
              <a:rPr lang="en-GB" sz="2000" dirty="0" smtClean="0"/>
              <a:t>Or PLUMERIA or other plume models</a:t>
            </a:r>
          </a:p>
          <a:p>
            <a:pPr>
              <a:buFontTx/>
              <a:buChar char="-"/>
            </a:pPr>
            <a:r>
              <a:rPr lang="en-GB" sz="2000" dirty="0" smtClean="0"/>
              <a:t>Estimate of size distribution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1" y="6574775"/>
            <a:ext cx="899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Mastin</a:t>
            </a:r>
            <a:r>
              <a:rPr lang="en-GB" sz="800" dirty="0"/>
              <a:t>, L.G. et al., A multidisciplinary effort to assign realistic source parameters to models of volcanic </a:t>
            </a:r>
            <a:r>
              <a:rPr lang="en-GB" sz="800" dirty="0" smtClean="0"/>
              <a:t>ash-cloud transport </a:t>
            </a:r>
            <a:r>
              <a:rPr lang="en-GB" sz="800" dirty="0"/>
              <a:t>and dispersion during eruptions, Journal of Volcanology and Geothermal Research (2009), doi:10.1016/j.jvolgeores.2009.01.008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0" y="6193561"/>
            <a:ext cx="388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*Erupted </a:t>
            </a:r>
            <a:r>
              <a:rPr lang="en-GB" sz="1400" dirty="0"/>
              <a:t>volume V (dense-rock equivalent or DRE)</a:t>
            </a:r>
          </a:p>
        </p:txBody>
      </p:sp>
    </p:spTree>
    <p:extLst>
      <p:ext uri="{BB962C8B-B14F-4D97-AF65-F5344CB8AC3E}">
        <p14:creationId xmlns:p14="http://schemas.microsoft.com/office/powerpoint/2010/main" val="185407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de-DE" smtClean="0"/>
              <a:pPr/>
              <a:t>16.07.2019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 </a:t>
            </a:r>
            <a:fld id="{926B1129-68A9-45EB-A8FC-F0EB4D55ADFA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de-DE" sz="3200" dirty="0" err="1" smtClean="0"/>
              <a:t>Methods</a:t>
            </a:r>
            <a:r>
              <a:rPr lang="de-DE" sz="3200" dirty="0" smtClean="0"/>
              <a:t>: </a:t>
            </a:r>
            <a:r>
              <a:rPr lang="de-DE" sz="3200" dirty="0" err="1" smtClean="0"/>
              <a:t>size</a:t>
            </a:r>
            <a:r>
              <a:rPr lang="de-DE" sz="3200" dirty="0" smtClean="0"/>
              <a:t> </a:t>
            </a:r>
            <a:r>
              <a:rPr lang="de-DE" sz="3200" dirty="0" err="1" smtClean="0"/>
              <a:t>bins</a:t>
            </a:r>
            <a:r>
              <a:rPr lang="de-DE" sz="3200" dirty="0" smtClean="0"/>
              <a:t> </a:t>
            </a:r>
            <a:r>
              <a:rPr lang="de-DE" sz="3200" dirty="0" err="1" smtClean="0"/>
              <a:t>and</a:t>
            </a:r>
            <a:r>
              <a:rPr lang="de-DE" sz="3200" dirty="0" smtClean="0"/>
              <a:t> </a:t>
            </a:r>
            <a:r>
              <a:rPr lang="de-DE" sz="3200" dirty="0" err="1" smtClean="0"/>
              <a:t>distribution</a:t>
            </a:r>
            <a:endParaRPr lang="de-DE" sz="3200" dirty="0"/>
          </a:p>
        </p:txBody>
      </p:sp>
      <p:graphicFrame>
        <p:nvGraphicFramePr>
          <p:cNvPr id="11" name="Diagramm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895389"/>
              </p:ext>
            </p:extLst>
          </p:nvPr>
        </p:nvGraphicFramePr>
        <p:xfrm>
          <a:off x="3554809" y="1808820"/>
          <a:ext cx="4307682" cy="3664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/>
        </p:nvGraphicFramePr>
        <p:xfrm>
          <a:off x="628650" y="2095032"/>
          <a:ext cx="2764950" cy="1134378"/>
        </p:xfrm>
        <a:graphic>
          <a:graphicData uri="http://schemas.openxmlformats.org/drawingml/2006/table">
            <a:tbl>
              <a:tblPr/>
              <a:tblGrid>
                <a:gridCol w="10368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40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04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906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WRF-chem</a:t>
                      </a: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0 - 3.9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1.950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12.727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3.9065 - 7.8125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5.860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18.182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7.8125 - 15.623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11.718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29.091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15.623 - 31.25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23.437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/>
        </p:nvGraphicFramePr>
        <p:xfrm>
          <a:off x="628447" y="3290562"/>
          <a:ext cx="1900903" cy="2079693"/>
        </p:xfrm>
        <a:graphic>
          <a:graphicData uri="http://schemas.openxmlformats.org/drawingml/2006/table">
            <a:tbl>
              <a:tblPr/>
              <a:tblGrid>
                <a:gridCol w="10602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06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906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Flexpart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0.1985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0.157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0.1253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0.1018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0.0703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0.0596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0.0766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906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0.127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79" y="2095032"/>
            <a:ext cx="4316342" cy="36716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90800" y="6131859"/>
            <a:ext cx="655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this exercise we will use the size distribution with 4 bins, and a shortened source term.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0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3800" b="1" dirty="0"/>
              <a:t>Exercise: </a:t>
            </a:r>
            <a:r>
              <a:rPr lang="en-GB" sz="3800" b="1" dirty="0" err="1"/>
              <a:t>Grimsv</a:t>
            </a:r>
            <a:r>
              <a:rPr lang="de-DE" sz="3800" b="1" dirty="0" err="1"/>
              <a:t>ötn</a:t>
            </a:r>
            <a:r>
              <a:rPr lang="de-DE" sz="3800" b="1" dirty="0"/>
              <a:t> </a:t>
            </a:r>
            <a:r>
              <a:rPr lang="de-DE" sz="3800" b="1" dirty="0" err="1"/>
              <a:t>eruption</a:t>
            </a:r>
            <a:endParaRPr lang="en-GB" sz="3800" b="1" dirty="0"/>
          </a:p>
          <a:p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>
          <a:xfrm>
            <a:off x="190800" y="1191599"/>
            <a:ext cx="7772400" cy="54704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[make </a:t>
            </a:r>
            <a:r>
              <a:rPr lang="en-GB" dirty="0" err="1" smtClean="0"/>
              <a:t>dir</a:t>
            </a:r>
            <a:r>
              <a:rPr lang="en-GB" dirty="0" smtClean="0"/>
              <a:t> </a:t>
            </a:r>
            <a:r>
              <a:rPr lang="en-GB" dirty="0" err="1" smtClean="0"/>
              <a:t>volc</a:t>
            </a:r>
            <a:r>
              <a:rPr lang="en-GB" dirty="0" smtClean="0"/>
              <a:t> with link to FLEXPART exe]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Dates: 2011052118 – 2011052218</a:t>
            </a:r>
          </a:p>
          <a:p>
            <a:pPr marL="0" indent="0">
              <a:buNone/>
            </a:pPr>
            <a:r>
              <a:rPr lang="en-GB" dirty="0" smtClean="0"/>
              <a:t>Domain: </a:t>
            </a:r>
            <a:r>
              <a:rPr lang="en-GB" dirty="0"/>
              <a:t>40-70N </a:t>
            </a:r>
            <a:r>
              <a:rPr lang="en-GB" dirty="0" smtClean="0"/>
              <a:t>0-30W</a:t>
            </a:r>
          </a:p>
          <a:p>
            <a:pPr mar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 smtClean="0"/>
              <a:t>Copy </a:t>
            </a:r>
            <a:r>
              <a:rPr lang="en-GB" dirty="0"/>
              <a:t>RELEASES and SPECIES from </a:t>
            </a:r>
            <a:r>
              <a:rPr lang="en-GB" b="1" dirty="0" err="1" smtClean="0"/>
              <a:t>exercise_material_volc</a:t>
            </a:r>
            <a:r>
              <a:rPr lang="en-GB" dirty="0" smtClean="0"/>
              <a:t>/</a:t>
            </a:r>
            <a:r>
              <a:rPr lang="en-GB" dirty="0" err="1" smtClean="0"/>
              <a:t>volc</a:t>
            </a:r>
            <a:r>
              <a:rPr lang="en-GB" dirty="0" smtClean="0"/>
              <a:t>/options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/>
              <a:t>Before running check: output units, </a:t>
            </a:r>
            <a:r>
              <a:rPr lang="en-GB" dirty="0" smtClean="0"/>
              <a:t>AVAILABLE in met </a:t>
            </a:r>
            <a:r>
              <a:rPr lang="en-GB" dirty="0" err="1" smtClean="0"/>
              <a:t>dir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For pathnames: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/path/to/met/data/ecmwfData_0.5_Grimsvoetn</a:t>
            </a:r>
            <a:r>
              <a:rPr lang="en-GB" dirty="0"/>
              <a:t>/</a:t>
            </a:r>
          </a:p>
          <a:p>
            <a:pPr marL="0" indent="0">
              <a:buNone/>
            </a:pPr>
            <a:r>
              <a:rPr lang="en-GB" dirty="0"/>
              <a:t>/</a:t>
            </a:r>
            <a:r>
              <a:rPr lang="en-GB" dirty="0" smtClean="0"/>
              <a:t>path/to/met/data/ecmwfData_0.5_Grimsvoetn/AVAILABLE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Run with A priori </a:t>
            </a:r>
            <a:r>
              <a:rPr lang="en-GB" dirty="0" smtClean="0"/>
              <a:t>source term with </a:t>
            </a:r>
            <a:r>
              <a:rPr lang="en-GB" dirty="0" smtClean="0"/>
              <a:t>4 species </a:t>
            </a:r>
            <a:r>
              <a:rPr lang="en-GB" dirty="0" smtClean="0"/>
              <a:t>(with diameters 5</a:t>
            </a:r>
            <a:r>
              <a:rPr lang="en-GB" dirty="0" smtClean="0"/>
              <a:t>, 9, 13, 21 µm) of ash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1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98" y="1941912"/>
            <a:ext cx="6586538" cy="418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2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Introduction: are they important?</a:t>
            </a:r>
            <a:endParaRPr lang="en-GB" sz="3200" dirty="0"/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190800" y="1348226"/>
            <a:ext cx="6880622" cy="60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500" tIns="33750" rIns="67500" bIns="33750"/>
          <a:lstStyle>
            <a:lvl1pPr marL="322263" indent="-306388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22263" algn="l"/>
                <a:tab pos="769938" algn="l"/>
                <a:tab pos="1219200" algn="l"/>
                <a:tab pos="1668463" algn="l"/>
                <a:tab pos="2117725" algn="l"/>
                <a:tab pos="2566988" algn="l"/>
                <a:tab pos="3016250" algn="l"/>
                <a:tab pos="3465513" algn="l"/>
                <a:tab pos="3914775" algn="l"/>
                <a:tab pos="4364038" algn="l"/>
                <a:tab pos="4813300" algn="l"/>
                <a:tab pos="5262563" algn="l"/>
                <a:tab pos="5711825" algn="l"/>
                <a:tab pos="6161088" algn="l"/>
                <a:tab pos="6610350" algn="l"/>
                <a:tab pos="7059613" algn="l"/>
                <a:tab pos="7508875" algn="l"/>
                <a:tab pos="7958138" algn="l"/>
                <a:tab pos="8407400" algn="l"/>
                <a:tab pos="8856663" algn="l"/>
                <a:tab pos="9305925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22263" algn="l"/>
                <a:tab pos="769938" algn="l"/>
                <a:tab pos="1219200" algn="l"/>
                <a:tab pos="1668463" algn="l"/>
                <a:tab pos="2117725" algn="l"/>
                <a:tab pos="2566988" algn="l"/>
                <a:tab pos="3016250" algn="l"/>
                <a:tab pos="3465513" algn="l"/>
                <a:tab pos="3914775" algn="l"/>
                <a:tab pos="4364038" algn="l"/>
                <a:tab pos="4813300" algn="l"/>
                <a:tab pos="5262563" algn="l"/>
                <a:tab pos="5711825" algn="l"/>
                <a:tab pos="6161088" algn="l"/>
                <a:tab pos="6610350" algn="l"/>
                <a:tab pos="7059613" algn="l"/>
                <a:tab pos="7508875" algn="l"/>
                <a:tab pos="7958138" algn="l"/>
                <a:tab pos="8407400" algn="l"/>
                <a:tab pos="8856663" algn="l"/>
                <a:tab pos="9305925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22263" algn="l"/>
                <a:tab pos="769938" algn="l"/>
                <a:tab pos="1219200" algn="l"/>
                <a:tab pos="1668463" algn="l"/>
                <a:tab pos="2117725" algn="l"/>
                <a:tab pos="2566988" algn="l"/>
                <a:tab pos="3016250" algn="l"/>
                <a:tab pos="3465513" algn="l"/>
                <a:tab pos="3914775" algn="l"/>
                <a:tab pos="4364038" algn="l"/>
                <a:tab pos="4813300" algn="l"/>
                <a:tab pos="5262563" algn="l"/>
                <a:tab pos="5711825" algn="l"/>
                <a:tab pos="6161088" algn="l"/>
                <a:tab pos="6610350" algn="l"/>
                <a:tab pos="7059613" algn="l"/>
                <a:tab pos="7508875" algn="l"/>
                <a:tab pos="7958138" algn="l"/>
                <a:tab pos="8407400" algn="l"/>
                <a:tab pos="8856663" algn="l"/>
                <a:tab pos="9305925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22263" algn="l"/>
                <a:tab pos="769938" algn="l"/>
                <a:tab pos="1219200" algn="l"/>
                <a:tab pos="1668463" algn="l"/>
                <a:tab pos="2117725" algn="l"/>
                <a:tab pos="2566988" algn="l"/>
                <a:tab pos="3016250" algn="l"/>
                <a:tab pos="3465513" algn="l"/>
                <a:tab pos="3914775" algn="l"/>
                <a:tab pos="4364038" algn="l"/>
                <a:tab pos="4813300" algn="l"/>
                <a:tab pos="5262563" algn="l"/>
                <a:tab pos="5711825" algn="l"/>
                <a:tab pos="6161088" algn="l"/>
                <a:tab pos="6610350" algn="l"/>
                <a:tab pos="7059613" algn="l"/>
                <a:tab pos="7508875" algn="l"/>
                <a:tab pos="7958138" algn="l"/>
                <a:tab pos="8407400" algn="l"/>
                <a:tab pos="8856663" algn="l"/>
                <a:tab pos="9305925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22263" algn="l"/>
                <a:tab pos="769938" algn="l"/>
                <a:tab pos="1219200" algn="l"/>
                <a:tab pos="1668463" algn="l"/>
                <a:tab pos="2117725" algn="l"/>
                <a:tab pos="2566988" algn="l"/>
                <a:tab pos="3016250" algn="l"/>
                <a:tab pos="3465513" algn="l"/>
                <a:tab pos="3914775" algn="l"/>
                <a:tab pos="4364038" algn="l"/>
                <a:tab pos="4813300" algn="l"/>
                <a:tab pos="5262563" algn="l"/>
                <a:tab pos="5711825" algn="l"/>
                <a:tab pos="6161088" algn="l"/>
                <a:tab pos="6610350" algn="l"/>
                <a:tab pos="7059613" algn="l"/>
                <a:tab pos="7508875" algn="l"/>
                <a:tab pos="7958138" algn="l"/>
                <a:tab pos="8407400" algn="l"/>
                <a:tab pos="8856663" algn="l"/>
                <a:tab pos="9305925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22263" algn="l"/>
                <a:tab pos="769938" algn="l"/>
                <a:tab pos="1219200" algn="l"/>
                <a:tab pos="1668463" algn="l"/>
                <a:tab pos="2117725" algn="l"/>
                <a:tab pos="2566988" algn="l"/>
                <a:tab pos="3016250" algn="l"/>
                <a:tab pos="3465513" algn="l"/>
                <a:tab pos="3914775" algn="l"/>
                <a:tab pos="4364038" algn="l"/>
                <a:tab pos="4813300" algn="l"/>
                <a:tab pos="5262563" algn="l"/>
                <a:tab pos="5711825" algn="l"/>
                <a:tab pos="6161088" algn="l"/>
                <a:tab pos="6610350" algn="l"/>
                <a:tab pos="7059613" algn="l"/>
                <a:tab pos="7508875" algn="l"/>
                <a:tab pos="7958138" algn="l"/>
                <a:tab pos="8407400" algn="l"/>
                <a:tab pos="8856663" algn="l"/>
                <a:tab pos="9305925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22263" algn="l"/>
                <a:tab pos="769938" algn="l"/>
                <a:tab pos="1219200" algn="l"/>
                <a:tab pos="1668463" algn="l"/>
                <a:tab pos="2117725" algn="l"/>
                <a:tab pos="2566988" algn="l"/>
                <a:tab pos="3016250" algn="l"/>
                <a:tab pos="3465513" algn="l"/>
                <a:tab pos="3914775" algn="l"/>
                <a:tab pos="4364038" algn="l"/>
                <a:tab pos="4813300" algn="l"/>
                <a:tab pos="5262563" algn="l"/>
                <a:tab pos="5711825" algn="l"/>
                <a:tab pos="6161088" algn="l"/>
                <a:tab pos="6610350" algn="l"/>
                <a:tab pos="7059613" algn="l"/>
                <a:tab pos="7508875" algn="l"/>
                <a:tab pos="7958138" algn="l"/>
                <a:tab pos="8407400" algn="l"/>
                <a:tab pos="8856663" algn="l"/>
                <a:tab pos="9305925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22263" algn="l"/>
                <a:tab pos="769938" algn="l"/>
                <a:tab pos="1219200" algn="l"/>
                <a:tab pos="1668463" algn="l"/>
                <a:tab pos="2117725" algn="l"/>
                <a:tab pos="2566988" algn="l"/>
                <a:tab pos="3016250" algn="l"/>
                <a:tab pos="3465513" algn="l"/>
                <a:tab pos="3914775" algn="l"/>
                <a:tab pos="4364038" algn="l"/>
                <a:tab pos="4813300" algn="l"/>
                <a:tab pos="5262563" algn="l"/>
                <a:tab pos="5711825" algn="l"/>
                <a:tab pos="6161088" algn="l"/>
                <a:tab pos="6610350" algn="l"/>
                <a:tab pos="7059613" algn="l"/>
                <a:tab pos="7508875" algn="l"/>
                <a:tab pos="7958138" algn="l"/>
                <a:tab pos="8407400" algn="l"/>
                <a:tab pos="8856663" algn="l"/>
                <a:tab pos="9305925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22263" algn="l"/>
                <a:tab pos="769938" algn="l"/>
                <a:tab pos="1219200" algn="l"/>
                <a:tab pos="1668463" algn="l"/>
                <a:tab pos="2117725" algn="l"/>
                <a:tab pos="2566988" algn="l"/>
                <a:tab pos="3016250" algn="l"/>
                <a:tab pos="3465513" algn="l"/>
                <a:tab pos="3914775" algn="l"/>
                <a:tab pos="4364038" algn="l"/>
                <a:tab pos="4813300" algn="l"/>
                <a:tab pos="5262563" algn="l"/>
                <a:tab pos="5711825" algn="l"/>
                <a:tab pos="6161088" algn="l"/>
                <a:tab pos="6610350" algn="l"/>
                <a:tab pos="7059613" algn="l"/>
                <a:tab pos="7508875" algn="l"/>
                <a:tab pos="7958138" algn="l"/>
                <a:tab pos="8407400" algn="l"/>
                <a:tab pos="8856663" algn="l"/>
                <a:tab pos="9305925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906" indent="0">
              <a:buClr>
                <a:srgbClr val="7F7F7F"/>
              </a:buClr>
            </a:pPr>
            <a:r>
              <a:rPr lang="en-US" altLang="en-US" sz="1800" dirty="0" err="1">
                <a:solidFill>
                  <a:srgbClr val="000000"/>
                </a:solidFill>
              </a:rPr>
              <a:t>Flightradar</a:t>
            </a:r>
            <a:r>
              <a:rPr lang="en-US" altLang="en-US" sz="1800" dirty="0">
                <a:solidFill>
                  <a:srgbClr val="000000"/>
                </a:solidFill>
              </a:rPr>
              <a:t> information 12.12.2018 at 20:30 Local Time</a:t>
            </a:r>
          </a:p>
          <a:p>
            <a:pPr eaLnBrk="1">
              <a:buClr>
                <a:srgbClr val="7F7F7F"/>
              </a:buClr>
              <a:buFont typeface="Wingdings" panose="05000000000000000000" pitchFamily="2" charset="2"/>
              <a:buChar char=""/>
            </a:pPr>
            <a:endParaRPr lang="en-US" altLang="en-US" sz="1200" i="1" dirty="0">
              <a:solidFill>
                <a:srgbClr val="000000"/>
              </a:solidFill>
            </a:endParaRPr>
          </a:p>
        </p:txBody>
      </p:sp>
      <p:pic>
        <p:nvPicPr>
          <p:cNvPr id="10" name="Imagen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42" y="1916833"/>
            <a:ext cx="5222081" cy="408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9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6071877" y="1209676"/>
            <a:ext cx="30721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&amp;OUTGRID</a:t>
            </a:r>
          </a:p>
          <a:p>
            <a:r>
              <a:rPr lang="de-DE" dirty="0"/>
              <a:t> OUTLON0= -80.0000000    ,</a:t>
            </a:r>
          </a:p>
          <a:p>
            <a:r>
              <a:rPr lang="de-DE" dirty="0"/>
              <a:t> OUTLAT0=  40.0000000    ,</a:t>
            </a:r>
          </a:p>
          <a:p>
            <a:r>
              <a:rPr lang="de-DE" dirty="0"/>
              <a:t> NUMXGRID=        560,</a:t>
            </a:r>
          </a:p>
          <a:p>
            <a:r>
              <a:rPr lang="de-DE" dirty="0"/>
              <a:t> NUMYGRID=        160,</a:t>
            </a:r>
          </a:p>
          <a:p>
            <a:r>
              <a:rPr lang="de-DE" dirty="0"/>
              <a:t> DXOUT= 0.250000000    ,</a:t>
            </a:r>
          </a:p>
          <a:p>
            <a:r>
              <a:rPr lang="de-DE" dirty="0"/>
              <a:t> DYOUT= 0.250000000    ,</a:t>
            </a:r>
          </a:p>
          <a:p>
            <a:r>
              <a:rPr lang="de-DE" dirty="0"/>
              <a:t> OUTHEIGHTS=  20000.0000    ,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306030" y="1209676"/>
            <a:ext cx="27274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&amp;COMMAND</a:t>
            </a:r>
          </a:p>
          <a:p>
            <a:r>
              <a:rPr lang="de-DE" dirty="0"/>
              <a:t> LDIRECT=               1</a:t>
            </a:r>
          </a:p>
          <a:p>
            <a:r>
              <a:rPr lang="de-DE" dirty="0"/>
              <a:t> IBDATE=         20110521</a:t>
            </a:r>
          </a:p>
          <a:p>
            <a:r>
              <a:rPr lang="de-DE" dirty="0"/>
              <a:t> IBTIME=           180000</a:t>
            </a:r>
          </a:p>
          <a:p>
            <a:r>
              <a:rPr lang="de-DE" dirty="0"/>
              <a:t> IEDATE=         20110522</a:t>
            </a:r>
          </a:p>
          <a:p>
            <a:r>
              <a:rPr lang="de-DE" dirty="0"/>
              <a:t> IETIME=           180000</a:t>
            </a:r>
          </a:p>
          <a:p>
            <a:r>
              <a:rPr lang="de-DE" dirty="0"/>
              <a:t> LOUTSTEP=           3600</a:t>
            </a:r>
          </a:p>
          <a:p>
            <a:r>
              <a:rPr lang="de-DE" dirty="0"/>
              <a:t> LOUTAVER=           3600</a:t>
            </a:r>
          </a:p>
          <a:p>
            <a:r>
              <a:rPr lang="de-DE" dirty="0"/>
              <a:t> LOUTSAMPLE=          900</a:t>
            </a:r>
          </a:p>
          <a:p>
            <a:r>
              <a:rPr lang="de-DE" dirty="0"/>
              <a:t> ITSPLIT=        99999999</a:t>
            </a:r>
          </a:p>
          <a:p>
            <a:r>
              <a:rPr lang="de-DE" dirty="0"/>
              <a:t> LSYNCTIME=           900</a:t>
            </a:r>
          </a:p>
          <a:p>
            <a:r>
              <a:rPr lang="de-DE" dirty="0"/>
              <a:t> CTL=          -5.0000000</a:t>
            </a:r>
          </a:p>
          <a:p>
            <a:r>
              <a:rPr lang="de-DE" dirty="0"/>
              <a:t> IFINE=                 4</a:t>
            </a:r>
          </a:p>
          <a:p>
            <a:r>
              <a:rPr lang="de-DE" dirty="0"/>
              <a:t> IOUT=                  1</a:t>
            </a:r>
          </a:p>
          <a:p>
            <a:r>
              <a:rPr lang="de-DE" dirty="0"/>
              <a:t> IPOUT=                 0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677698" y="1486674"/>
            <a:ext cx="31646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LSUBGRID=              0</a:t>
            </a:r>
          </a:p>
          <a:p>
            <a:r>
              <a:rPr lang="en-GB" dirty="0"/>
              <a:t>" LCONVECTION=          	1"</a:t>
            </a:r>
          </a:p>
          <a:p>
            <a:r>
              <a:rPr lang="en-GB" dirty="0"/>
              <a:t>" LAGESPECTRA=          	0"</a:t>
            </a:r>
          </a:p>
          <a:p>
            <a:r>
              <a:rPr lang="en-GB" dirty="0"/>
              <a:t> IPIN=                  0</a:t>
            </a:r>
          </a:p>
          <a:p>
            <a:r>
              <a:rPr lang="en-GB" dirty="0"/>
              <a:t> IOUTPUTFOREACHRELEASE= 1</a:t>
            </a:r>
          </a:p>
          <a:p>
            <a:r>
              <a:rPr lang="en-GB" dirty="0"/>
              <a:t> IFLUX=                 0</a:t>
            </a:r>
          </a:p>
          <a:p>
            <a:r>
              <a:rPr lang="en-GB" dirty="0"/>
              <a:t>" MDOMAINFILL=          	0"</a:t>
            </a:r>
          </a:p>
          <a:p>
            <a:r>
              <a:rPr lang="en-GB" dirty="0"/>
              <a:t> IND_SOURCE=            1</a:t>
            </a:r>
          </a:p>
          <a:p>
            <a:r>
              <a:rPr lang="en-GB" dirty="0"/>
              <a:t> IND_RECEPTOR=          1</a:t>
            </a:r>
          </a:p>
          <a:p>
            <a:r>
              <a:rPr lang="en-GB" dirty="0"/>
              <a:t> MQUASILAG=             0</a:t>
            </a:r>
          </a:p>
          <a:p>
            <a:r>
              <a:rPr lang="en-GB" dirty="0"/>
              <a:t> NESTED_OUTPUT=         0</a:t>
            </a:r>
          </a:p>
          <a:p>
            <a:r>
              <a:rPr lang="en-GB" dirty="0"/>
              <a:t> LINIT_COND=            0</a:t>
            </a:r>
          </a:p>
          <a:p>
            <a:r>
              <a:rPr lang="en-GB" dirty="0"/>
              <a:t> SURF_ONLY=             0</a:t>
            </a:r>
          </a:p>
          <a:p>
            <a:r>
              <a:rPr lang="en-GB" dirty="0"/>
              <a:t> CBLFLAG=               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386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Exercise plotting</a:t>
            </a:r>
            <a:endParaRPr lang="en-GB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/>
              <a:t>Copy </a:t>
            </a:r>
            <a:r>
              <a:rPr lang="en-GB" b="1" dirty="0"/>
              <a:t>makePLOTFLEXwithST.py, read_header.py and </a:t>
            </a:r>
            <a:r>
              <a:rPr lang="en-GB" b="1" dirty="0" smtClean="0"/>
              <a:t>read_grid.py </a:t>
            </a:r>
            <a:r>
              <a:rPr lang="en-GB" dirty="0" smtClean="0"/>
              <a:t>from </a:t>
            </a:r>
            <a:r>
              <a:rPr lang="en-GB" b="1" dirty="0" err="1" smtClean="0"/>
              <a:t>exercise_material_volc</a:t>
            </a:r>
            <a:r>
              <a:rPr lang="en-GB" b="1" dirty="0" smtClean="0"/>
              <a:t>/</a:t>
            </a:r>
            <a:r>
              <a:rPr lang="en-GB" b="1" dirty="0" err="1" smtClean="0"/>
              <a:t>volc</a:t>
            </a:r>
            <a:r>
              <a:rPr lang="en-GB" b="1" dirty="0"/>
              <a:t>/</a:t>
            </a:r>
            <a:endParaRPr lang="en-GB" b="1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Start plotting:</a:t>
            </a:r>
          </a:p>
          <a:p>
            <a:pPr marL="0" indent="0">
              <a:buNone/>
            </a:pPr>
            <a:r>
              <a:rPr lang="en-GB" dirty="0" smtClean="0"/>
              <a:t>./plot_FLEX_binary.py </a:t>
            </a:r>
            <a:r>
              <a:rPr lang="en-GB" dirty="0" err="1"/>
              <a:t>output_ecm</a:t>
            </a:r>
            <a:r>
              <a:rPr lang="en-GB" dirty="0"/>
              <a:t>/ False </a:t>
            </a:r>
            <a:r>
              <a:rPr lang="en-GB" dirty="0" smtClean="0"/>
              <a:t>ash1,ash2,ash3,ash4 </a:t>
            </a:r>
            <a:r>
              <a:rPr lang="en-GB" dirty="0"/>
              <a:t>0 0 20110522180000 </a:t>
            </a:r>
            <a:r>
              <a:rPr lang="en-GB" dirty="0" err="1" smtClean="0"/>
              <a:t>lcc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See figure: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GB" dirty="0" smtClean="0"/>
              <a:t>isplay </a:t>
            </a:r>
            <a:r>
              <a:rPr lang="en-GB" dirty="0" err="1" smtClean="0"/>
              <a:t>figure_name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23" y="3988951"/>
            <a:ext cx="2660909" cy="28666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14" y="1159532"/>
            <a:ext cx="2597816" cy="28666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8" y="1159532"/>
            <a:ext cx="2597816" cy="2866650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28" y="3988951"/>
            <a:ext cx="2660909" cy="2866650"/>
          </a:xfrm>
        </p:spPr>
      </p:pic>
      <p:sp>
        <p:nvSpPr>
          <p:cNvPr id="11" name="Textfeld 10"/>
          <p:cNvSpPr txBox="1"/>
          <p:nvPr/>
        </p:nvSpPr>
        <p:spPr>
          <a:xfrm>
            <a:off x="76840" y="1375442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ECMWF:</a:t>
            </a:r>
            <a:endParaRPr lang="en-GB" dirty="0"/>
          </a:p>
        </p:txBody>
      </p:sp>
      <p:sp>
        <p:nvSpPr>
          <p:cNvPr id="12" name="Textfeld 11"/>
          <p:cNvSpPr txBox="1"/>
          <p:nvPr/>
        </p:nvSpPr>
        <p:spPr>
          <a:xfrm>
            <a:off x="3798926" y="137544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NCEP:</a:t>
            </a:r>
            <a:endParaRPr lang="en-GB" dirty="0"/>
          </a:p>
        </p:txBody>
      </p:sp>
      <p:sp>
        <p:nvSpPr>
          <p:cNvPr id="13" name="Textfeld 12"/>
          <p:cNvSpPr txBox="1"/>
          <p:nvPr/>
        </p:nvSpPr>
        <p:spPr>
          <a:xfrm>
            <a:off x="151481" y="4103275"/>
            <a:ext cx="1377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With same </a:t>
            </a:r>
            <a:r>
              <a:rPr lang="en-GB" dirty="0" err="1" smtClean="0"/>
              <a:t>colobar</a:t>
            </a:r>
            <a:r>
              <a:rPr lang="en-GB" dirty="0" smtClean="0"/>
              <a:t> max (</a:t>
            </a:r>
            <a:r>
              <a:rPr lang="en-GB" dirty="0" err="1" smtClean="0"/>
              <a:t>vmax</a:t>
            </a:r>
            <a:r>
              <a:rPr lang="en-GB" dirty="0" smtClean="0"/>
              <a:t>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565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7/18/2019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23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90800" y="507600"/>
            <a:ext cx="6958800" cy="5832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Results </a:t>
            </a:r>
            <a:r>
              <a:rPr lang="en-GB" dirty="0" smtClean="0"/>
              <a:t>for </a:t>
            </a:r>
            <a:r>
              <a:rPr lang="en-GB" dirty="0"/>
              <a:t>May 23, 22 UTC: IASI, a priori ST, a posteriori ST, </a:t>
            </a:r>
            <a:r>
              <a:rPr lang="en-GB" dirty="0"/>
              <a:t>SEVIRI (when running with the source term for the entire eruption )</a:t>
            </a:r>
            <a:endParaRPr lang="en-GB" dirty="0"/>
          </a:p>
        </p:txBody>
      </p:sp>
      <p:pic>
        <p:nvPicPr>
          <p:cNvPr id="7" name="Inhaltsplatzhalter 3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2" y="1871293"/>
            <a:ext cx="5563855" cy="20789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7" y="3896532"/>
            <a:ext cx="5633364" cy="210421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424025" y="1654108"/>
            <a:ext cx="463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/>
              <a:t>IASI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044205" y="1643299"/>
            <a:ext cx="7184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i="1" dirty="0"/>
              <a:t>A priori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610379" y="1643299"/>
            <a:ext cx="1019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i="1" dirty="0"/>
              <a:t>A posteriori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19" y="1987020"/>
            <a:ext cx="2105182" cy="1847485"/>
          </a:xfrm>
          <a:prstGeom prst="rect">
            <a:avLst/>
          </a:prstGeom>
        </p:spPr>
      </p:pic>
      <p:grpSp>
        <p:nvGrpSpPr>
          <p:cNvPr id="13" name="Gruppieren 12"/>
          <p:cNvGrpSpPr>
            <a:grpSpLocks noChangeAspect="1"/>
          </p:cNvGrpSpPr>
          <p:nvPr/>
        </p:nvGrpSpPr>
        <p:grpSpPr>
          <a:xfrm>
            <a:off x="6927354" y="4012705"/>
            <a:ext cx="1942630" cy="1721010"/>
            <a:chOff x="6797134" y="3661776"/>
            <a:chExt cx="2435386" cy="2157556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5"/>
            <a:srcRect l="14956" t="23400" r="38975" b="5901"/>
            <a:stretch/>
          </p:blipFill>
          <p:spPr>
            <a:xfrm>
              <a:off x="6797134" y="3717032"/>
              <a:ext cx="2435386" cy="210230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6797134" y="3661776"/>
              <a:ext cx="216024" cy="200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153425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3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Introduction: VAACS</a:t>
            </a:r>
            <a:endParaRPr lang="en-GB" sz="3200" dirty="0"/>
          </a:p>
        </p:txBody>
      </p:sp>
      <p:pic>
        <p:nvPicPr>
          <p:cNvPr id="8" name="Imagen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4" y="1181783"/>
            <a:ext cx="7393781" cy="403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0" y="3645086"/>
            <a:ext cx="3377804" cy="220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83344" y="5788495"/>
            <a:ext cx="895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 up by the International Civil Aviation Organization (ICAO), an agency of the United Nations</a:t>
            </a:r>
          </a:p>
        </p:txBody>
      </p:sp>
    </p:spTree>
    <p:extLst>
      <p:ext uri="{BB962C8B-B14F-4D97-AF65-F5344CB8AC3E}">
        <p14:creationId xmlns:p14="http://schemas.microsoft.com/office/powerpoint/2010/main" val="1008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4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0" y="353820"/>
            <a:ext cx="7416000" cy="432000"/>
          </a:xfrm>
        </p:spPr>
        <p:txBody>
          <a:bodyPr>
            <a:noAutofit/>
          </a:bodyPr>
          <a:lstStyle/>
          <a:p>
            <a:r>
              <a:rPr lang="en-GB" sz="2400" dirty="0" smtClean="0"/>
              <a:t>Introduction: Involvement of scientific community - EUNADICS</a:t>
            </a:r>
            <a:endParaRPr lang="en-GB" sz="240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5"/>
          </p:nvPr>
        </p:nvSpPr>
        <p:spPr>
          <a:xfrm>
            <a:off x="190800" y="1471550"/>
            <a:ext cx="7772400" cy="4548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de-DE" sz="2000" dirty="0" err="1"/>
              <a:t>Eyjafjallajökull</a:t>
            </a:r>
            <a:r>
              <a:rPr lang="en-US" altLang="de-DE" sz="2000" dirty="0"/>
              <a:t> eruption April – May </a:t>
            </a:r>
            <a:r>
              <a:rPr lang="en-US" altLang="de-DE" sz="2000" dirty="0" smtClean="0"/>
              <a:t>2010</a:t>
            </a:r>
          </a:p>
          <a:p>
            <a:pPr marL="0" indent="0">
              <a:buNone/>
            </a:pPr>
            <a:endParaRPr lang="en-US" altLang="de-DE" sz="2000" dirty="0"/>
          </a:p>
          <a:p>
            <a:pPr marL="0" indent="0">
              <a:buNone/>
            </a:pPr>
            <a:endParaRPr lang="en-US" altLang="de-DE" sz="2000" dirty="0" smtClean="0"/>
          </a:p>
          <a:p>
            <a:pPr marL="0" indent="0">
              <a:buNone/>
            </a:pPr>
            <a:endParaRPr lang="en-US" altLang="de-DE" sz="2000" dirty="0"/>
          </a:p>
          <a:p>
            <a:pPr marL="0" indent="0">
              <a:buNone/>
            </a:pPr>
            <a:endParaRPr lang="en-US" altLang="de-DE" sz="2000" dirty="0" smtClean="0"/>
          </a:p>
          <a:p>
            <a:pPr marL="0" indent="0">
              <a:buNone/>
            </a:pPr>
            <a:endParaRPr lang="en-US" altLang="de-DE" sz="2000" dirty="0"/>
          </a:p>
          <a:p>
            <a:pPr marL="0" indent="0">
              <a:buNone/>
            </a:pPr>
            <a:endParaRPr lang="en-US" altLang="de-DE" sz="2000" dirty="0" smtClean="0"/>
          </a:p>
          <a:p>
            <a:pPr marL="0" indent="0">
              <a:buNone/>
            </a:pPr>
            <a:endParaRPr lang="en-US" altLang="de-DE" sz="2000" dirty="0"/>
          </a:p>
          <a:p>
            <a:pPr marL="0" indent="0">
              <a:buNone/>
            </a:pPr>
            <a:endParaRPr lang="en-US" altLang="de-DE" sz="2000" dirty="0" smtClean="0"/>
          </a:p>
          <a:p>
            <a:pPr marL="0" indent="0">
              <a:buNone/>
            </a:pPr>
            <a:endParaRPr lang="en-US" altLang="de-DE" sz="2000" dirty="0"/>
          </a:p>
          <a:p>
            <a:pPr marL="0" indent="0">
              <a:buNone/>
            </a:pPr>
            <a:endParaRPr lang="en-US" altLang="de-DE" sz="2000" dirty="0" smtClean="0"/>
          </a:p>
          <a:p>
            <a:pPr marL="0" indent="0">
              <a:buNone/>
            </a:pPr>
            <a:r>
              <a:rPr lang="en-GB" sz="2000" spc="-4" dirty="0" smtClean="0">
                <a:ea typeface="MS Mincho" panose="02020609040205080304" pitchFamily="49" charset="-128"/>
              </a:rPr>
              <a:t>Due </a:t>
            </a:r>
            <a:r>
              <a:rPr lang="en-GB" sz="2000" spc="-4" dirty="0">
                <a:ea typeface="MS Mincho" panose="02020609040205080304" pitchFamily="49" charset="-128"/>
              </a:rPr>
              <a:t>to the eruption of the </a:t>
            </a:r>
            <a:r>
              <a:rPr lang="en-GB" sz="2000" spc="-4" dirty="0" err="1">
                <a:ea typeface="MS Mincho" panose="02020609040205080304" pitchFamily="49" charset="-128"/>
              </a:rPr>
              <a:t>Eyjafjallajökull</a:t>
            </a:r>
            <a:r>
              <a:rPr lang="en-GB" sz="2000" spc="-4" dirty="0">
                <a:ea typeface="MS Mincho" panose="02020609040205080304" pitchFamily="49" charset="-128"/>
              </a:rPr>
              <a:t> in 2010, </a:t>
            </a:r>
            <a:r>
              <a:rPr lang="en-GB" sz="2000" b="1" spc="-4" dirty="0">
                <a:ea typeface="MS Mincho" panose="02020609040205080304" pitchFamily="49" charset="-128"/>
              </a:rPr>
              <a:t>100 000 flights were cancelled </a:t>
            </a:r>
            <a:r>
              <a:rPr lang="en-GB" sz="2000" spc="-4" dirty="0">
                <a:ea typeface="MS Mincho" panose="02020609040205080304" pitchFamily="49" charset="-128"/>
              </a:rPr>
              <a:t>in total. </a:t>
            </a:r>
            <a:endParaRPr lang="de-DE" sz="2000" spc="-4" dirty="0"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de-DE" sz="2000" dirty="0" smtClean="0"/>
              <a:t> </a:t>
            </a:r>
            <a:endParaRPr lang="de-DE" sz="2000" dirty="0"/>
          </a:p>
          <a:p>
            <a:endParaRPr lang="en-GB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224" y="1793526"/>
            <a:ext cx="2971986" cy="3176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0" y="1815634"/>
            <a:ext cx="4882019" cy="32327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241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5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248857" y="290981"/>
            <a:ext cx="6958800" cy="432000"/>
          </a:xfrm>
        </p:spPr>
        <p:txBody>
          <a:bodyPr>
            <a:noAutofit/>
          </a:bodyPr>
          <a:lstStyle/>
          <a:p>
            <a:r>
              <a:rPr lang="en-GB" sz="2400" dirty="0" err="1" smtClean="0"/>
              <a:t>Grimsvotn</a:t>
            </a:r>
            <a:r>
              <a:rPr lang="en-GB" sz="2400" dirty="0" smtClean="0"/>
              <a:t> remote sensing  and flight data -  can we use it in operational analyses?</a:t>
            </a:r>
            <a:endParaRPr lang="en-GB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6291" t="16380" r="24193" b="16524"/>
          <a:stretch/>
        </p:blipFill>
        <p:spPr>
          <a:xfrm>
            <a:off x="-24380" y="1328400"/>
            <a:ext cx="3622194" cy="276086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t="45550"/>
          <a:stretch/>
        </p:blipFill>
        <p:spPr>
          <a:xfrm>
            <a:off x="46591" y="4489561"/>
            <a:ext cx="5267907" cy="236843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l="33226" t="15233" r="33871" b="11935"/>
          <a:stretch/>
        </p:blipFill>
        <p:spPr>
          <a:xfrm>
            <a:off x="6135349" y="1684320"/>
            <a:ext cx="3008651" cy="374611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/>
          <a:srcRect t="51098" r="50416"/>
          <a:stretch/>
        </p:blipFill>
        <p:spPr>
          <a:xfrm>
            <a:off x="3484572" y="1295520"/>
            <a:ext cx="3164659" cy="2660602"/>
          </a:xfrm>
          <a:prstGeom prst="rect">
            <a:avLst/>
          </a:prstGeom>
        </p:spPr>
      </p:pic>
      <p:grpSp>
        <p:nvGrpSpPr>
          <p:cNvPr id="8" name="Gruppieren 7"/>
          <p:cNvGrpSpPr>
            <a:grpSpLocks noChangeAspect="1"/>
          </p:cNvGrpSpPr>
          <p:nvPr/>
        </p:nvGrpSpPr>
        <p:grpSpPr>
          <a:xfrm>
            <a:off x="3902676" y="4089266"/>
            <a:ext cx="2136893" cy="1893111"/>
            <a:chOff x="6797134" y="3661776"/>
            <a:chExt cx="2435386" cy="2157556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6"/>
            <a:srcRect l="14956" t="23400" r="38975" b="5901"/>
            <a:stretch/>
          </p:blipFill>
          <p:spPr>
            <a:xfrm>
              <a:off x="6797134" y="3717032"/>
              <a:ext cx="2435386" cy="2102300"/>
            </a:xfrm>
            <a:prstGeom prst="rect">
              <a:avLst/>
            </a:prstGeom>
          </p:spPr>
        </p:pic>
        <p:sp>
          <p:nvSpPr>
            <p:cNvPr id="10" name="Rechteck 9"/>
            <p:cNvSpPr/>
            <p:nvPr/>
          </p:nvSpPr>
          <p:spPr>
            <a:xfrm>
              <a:off x="6797134" y="3661776"/>
              <a:ext cx="216024" cy="200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43264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6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2400" dirty="0" smtClean="0"/>
              <a:t>Introduction: EUNADICS</a:t>
            </a:r>
            <a:endParaRPr lang="en-GB" sz="2400" dirty="0"/>
          </a:p>
        </p:txBody>
      </p:sp>
      <p:sp>
        <p:nvSpPr>
          <p:cNvPr id="9" name="Inhaltsplatzhalter 2"/>
          <p:cNvSpPr>
            <a:spLocks noGrp="1"/>
          </p:cNvSpPr>
          <p:nvPr>
            <p:ph idx="4294967295"/>
          </p:nvPr>
        </p:nvSpPr>
        <p:spPr>
          <a:xfrm>
            <a:off x="908112" y="4400830"/>
            <a:ext cx="7346888" cy="1415770"/>
          </a:xfrm>
          <a:prstGeom prst="rect">
            <a:avLst/>
          </a:prstGeom>
          <a:solidFill>
            <a:srgbClr val="E17000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50" i="1" dirty="0"/>
              <a:t>The project EUNADICS-AV undertakes to develop and test a unique system that helps to provide consistent and coherent information to aviation authorities, airlines and pilots in the event of a natural disaster affecting the airspace, which, if successful, would greatly enhance the resilience of one of the most critical infrastructures of the 21st century.</a:t>
            </a:r>
          </a:p>
          <a:p>
            <a:pPr algn="just"/>
            <a:endParaRPr lang="de-DE" sz="165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99" y="1467870"/>
            <a:ext cx="4828625" cy="28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4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7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2400" dirty="0" smtClean="0"/>
              <a:t>Introduction: Why </a:t>
            </a:r>
            <a:r>
              <a:rPr lang="en-GB" sz="2400" dirty="0"/>
              <a:t>we use FLEXPART?</a:t>
            </a:r>
          </a:p>
        </p:txBody>
      </p:sp>
      <p:sp>
        <p:nvSpPr>
          <p:cNvPr id="7" name="Inhaltsplatzhalter 2"/>
          <p:cNvSpPr>
            <a:spLocks noGrp="1" noChangeAspect="1"/>
          </p:cNvSpPr>
          <p:nvPr>
            <p:ph sz="quarter" idx="4294967295"/>
          </p:nvPr>
        </p:nvSpPr>
        <p:spPr>
          <a:xfrm>
            <a:off x="172666" y="1726550"/>
            <a:ext cx="4714769" cy="2835338"/>
          </a:xfrm>
          <a:prstGeom prst="rect">
            <a:avLst/>
          </a:prstGeom>
          <a:ln>
            <a:noFill/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2000" dirty="0"/>
              <a:t>(</a:t>
            </a:r>
            <a:r>
              <a:rPr lang="fr-FR" sz="2000" b="1" dirty="0"/>
              <a:t>Flex</a:t>
            </a:r>
            <a:r>
              <a:rPr lang="fr-FR" sz="2000" dirty="0"/>
              <a:t>ible) </a:t>
            </a:r>
            <a:r>
              <a:rPr lang="fr-FR" sz="2000" dirty="0" err="1"/>
              <a:t>Lagrangian</a:t>
            </a:r>
            <a:r>
              <a:rPr lang="fr-FR" sz="2000" dirty="0"/>
              <a:t> </a:t>
            </a:r>
            <a:r>
              <a:rPr lang="fr-FR" sz="2000" b="1" dirty="0" err="1"/>
              <a:t>Part</a:t>
            </a:r>
            <a:r>
              <a:rPr lang="fr-FR" sz="2000" dirty="0" err="1"/>
              <a:t>icle</a:t>
            </a:r>
            <a:r>
              <a:rPr lang="fr-FR" sz="2000" dirty="0"/>
              <a:t> Dispersion Model </a:t>
            </a:r>
            <a:r>
              <a:rPr lang="fr-FR" sz="2000" dirty="0" err="1"/>
              <a:t>is</a:t>
            </a:r>
            <a:r>
              <a:rPr lang="fr-FR" sz="2000" dirty="0"/>
              <a:t>:</a:t>
            </a:r>
            <a:endParaRPr lang="en-GB" sz="2000" dirty="0"/>
          </a:p>
          <a:p>
            <a:r>
              <a:rPr lang="en-GB" sz="2000" dirty="0"/>
              <a:t>Fast</a:t>
            </a:r>
          </a:p>
          <a:p>
            <a:r>
              <a:rPr lang="en-GB" sz="2000" dirty="0"/>
              <a:t>Parallelisation (with v9 </a:t>
            </a:r>
            <a:r>
              <a:rPr lang="en-GB" sz="2000" dirty="0" err="1"/>
              <a:t>trival</a:t>
            </a:r>
            <a:r>
              <a:rPr lang="en-GB" sz="2000" dirty="0"/>
              <a:t>, with v10 MPI)</a:t>
            </a:r>
          </a:p>
          <a:p>
            <a:r>
              <a:rPr lang="en-GB" sz="2000" dirty="0"/>
              <a:t>Extensively tested (see literature)</a:t>
            </a:r>
          </a:p>
          <a:p>
            <a:r>
              <a:rPr lang="en-GB" sz="2000" dirty="0"/>
              <a:t>Global developers community</a:t>
            </a:r>
          </a:p>
          <a:p>
            <a:r>
              <a:rPr lang="en-GB" sz="2000" dirty="0"/>
              <a:t>Suitable for operational usage</a:t>
            </a:r>
          </a:p>
          <a:p>
            <a:r>
              <a:rPr lang="en-GB" sz="2000" dirty="0"/>
              <a:t>And many more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375024" y="5127296"/>
            <a:ext cx="9787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Flexpart.eu</a:t>
            </a:r>
          </a:p>
        </p:txBody>
      </p:sp>
      <p:sp>
        <p:nvSpPr>
          <p:cNvPr id="9" name="Textfeld 8"/>
          <p:cNvSpPr txBox="1">
            <a:spLocks noChangeAspect="1"/>
          </p:cNvSpPr>
          <p:nvPr/>
        </p:nvSpPr>
        <p:spPr>
          <a:xfrm>
            <a:off x="5022250" y="1726550"/>
            <a:ext cx="3816950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Limitations: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sz="2000" dirty="0"/>
              <a:t>No ash aggregation -&gt; underestimation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sz="2000" dirty="0"/>
              <a:t>Online chemistry only with climatological </a:t>
            </a:r>
            <a:r>
              <a:rPr lang="en-GB" sz="2000" dirty="0" smtClean="0"/>
              <a:t>values; v10: </a:t>
            </a:r>
            <a:r>
              <a:rPr lang="en-GB" sz="2000" dirty="0" err="1" smtClean="0"/>
              <a:t>preprocessed</a:t>
            </a:r>
            <a:r>
              <a:rPr lang="en-GB" sz="2000" dirty="0" smtClean="0"/>
              <a:t> from </a:t>
            </a:r>
            <a:r>
              <a:rPr lang="en-GB" sz="2000" dirty="0" err="1" smtClean="0"/>
              <a:t>Eulerian</a:t>
            </a:r>
            <a:r>
              <a:rPr lang="en-GB" sz="2000" dirty="0" smtClean="0"/>
              <a:t> model</a:t>
            </a:r>
            <a:endParaRPr lang="en-GB" sz="200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4905885" y="1803058"/>
            <a:ext cx="0" cy="31863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/>
          <p:cNvGrpSpPr>
            <a:grpSpLocks noChangeAspect="1"/>
          </p:cNvGrpSpPr>
          <p:nvPr/>
        </p:nvGrpSpPr>
        <p:grpSpPr>
          <a:xfrm>
            <a:off x="4155444" y="5083741"/>
            <a:ext cx="3721523" cy="1539657"/>
            <a:chOff x="4210050" y="6115050"/>
            <a:chExt cx="6445733" cy="2666708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2"/>
            <a:srcRect l="7500" t="20185" r="59792" b="55370"/>
            <a:stretch/>
          </p:blipFill>
          <p:spPr>
            <a:xfrm>
              <a:off x="4210050" y="6115050"/>
              <a:ext cx="5981700" cy="2514600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9130240" y="8383430"/>
              <a:ext cx="1525543" cy="398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Stohl et al., 2011</a:t>
              </a:r>
            </a:p>
          </p:txBody>
        </p:sp>
      </p:grpSp>
      <p:grpSp>
        <p:nvGrpSpPr>
          <p:cNvPr id="14" name="Gruppieren 13"/>
          <p:cNvGrpSpPr>
            <a:grpSpLocks noChangeAspect="1"/>
          </p:cNvGrpSpPr>
          <p:nvPr/>
        </p:nvGrpSpPr>
        <p:grpSpPr>
          <a:xfrm>
            <a:off x="1897324" y="4789367"/>
            <a:ext cx="2401673" cy="1570889"/>
            <a:chOff x="-369025" y="4353374"/>
            <a:chExt cx="4159735" cy="2720804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3"/>
            <a:srcRect l="17916" t="15370" r="33854" b="29444"/>
            <a:stretch/>
          </p:blipFill>
          <p:spPr>
            <a:xfrm>
              <a:off x="-369025" y="4353374"/>
              <a:ext cx="3695700" cy="2378658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2265166" y="6675849"/>
              <a:ext cx="1525544" cy="39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Stohl et al., 2012</a:t>
              </a:r>
            </a:p>
          </p:txBody>
        </p:sp>
      </p:grpSp>
      <p:grpSp>
        <p:nvGrpSpPr>
          <p:cNvPr id="17" name="Gruppieren 16"/>
          <p:cNvGrpSpPr>
            <a:grpSpLocks noChangeAspect="1"/>
          </p:cNvGrpSpPr>
          <p:nvPr/>
        </p:nvGrpSpPr>
        <p:grpSpPr>
          <a:xfrm>
            <a:off x="6365963" y="3966678"/>
            <a:ext cx="2833882" cy="1363833"/>
            <a:chOff x="6343650" y="3429000"/>
            <a:chExt cx="4908324" cy="2362180"/>
          </a:xfrm>
        </p:grpSpPr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4"/>
            <a:srcRect l="27708" t="20000" r="25938" b="39259"/>
            <a:stretch/>
          </p:blipFill>
          <p:spPr>
            <a:xfrm>
              <a:off x="6343650" y="3429000"/>
              <a:ext cx="4238610" cy="2095514"/>
            </a:xfrm>
            <a:prstGeom prst="rect">
              <a:avLst/>
            </a:prstGeom>
          </p:spPr>
        </p:pic>
        <p:sp>
          <p:nvSpPr>
            <p:cNvPr id="19" name="Textfeld 18"/>
            <p:cNvSpPr txBox="1"/>
            <p:nvPr/>
          </p:nvSpPr>
          <p:spPr>
            <a:xfrm>
              <a:off x="9532800" y="5392851"/>
              <a:ext cx="1719174" cy="39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 err="1"/>
                <a:t>Moxnes</a:t>
              </a:r>
              <a:r>
                <a:rPr lang="en-GB" sz="600" dirty="0"/>
                <a:t> et al., 2014</a:t>
              </a:r>
            </a:p>
          </p:txBody>
        </p:sp>
      </p:grpSp>
      <p:grpSp>
        <p:nvGrpSpPr>
          <p:cNvPr id="20" name="Gruppieren 19"/>
          <p:cNvGrpSpPr>
            <a:grpSpLocks noChangeAspect="1"/>
          </p:cNvGrpSpPr>
          <p:nvPr/>
        </p:nvGrpSpPr>
        <p:grpSpPr>
          <a:xfrm>
            <a:off x="352709" y="4989412"/>
            <a:ext cx="2262548" cy="1496599"/>
            <a:chOff x="-914400" y="209550"/>
            <a:chExt cx="3918767" cy="2592133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5"/>
            <a:srcRect l="11667" t="18703" r="59062" b="45741"/>
            <a:stretch/>
          </p:blipFill>
          <p:spPr>
            <a:xfrm>
              <a:off x="-914400" y="209550"/>
              <a:ext cx="3390900" cy="2316914"/>
            </a:xfrm>
            <a:prstGeom prst="rect">
              <a:avLst/>
            </a:prstGeom>
          </p:spPr>
        </p:pic>
        <p:sp>
          <p:nvSpPr>
            <p:cNvPr id="22" name="Textfeld 21"/>
            <p:cNvSpPr txBox="1"/>
            <p:nvPr/>
          </p:nvSpPr>
          <p:spPr>
            <a:xfrm>
              <a:off x="1478824" y="2403354"/>
              <a:ext cx="1525543" cy="398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/>
                <a:t>Stohl et al., 2012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1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8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Methods: VAST ad-hoc </a:t>
            </a:r>
            <a:r>
              <a:rPr lang="en-GB" sz="2400" dirty="0" smtClean="0"/>
              <a:t>routines + separate </a:t>
            </a:r>
            <a:r>
              <a:rPr lang="en-GB" sz="2400" dirty="0" err="1" smtClean="0"/>
              <a:t>webtool</a:t>
            </a:r>
            <a:endParaRPr lang="en-GB" sz="2400" dirty="0"/>
          </a:p>
        </p:txBody>
      </p:sp>
      <p:sp>
        <p:nvSpPr>
          <p:cNvPr id="7" name="Inhaltsplatzhalter 2"/>
          <p:cNvSpPr>
            <a:spLocks noGrp="1"/>
          </p:cNvSpPr>
          <p:nvPr>
            <p:ph idx="4294967295"/>
          </p:nvPr>
        </p:nvSpPr>
        <p:spPr>
          <a:xfrm>
            <a:off x="342900" y="1808820"/>
            <a:ext cx="7701874" cy="37918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Volcanic Ash Strategic initiative Team (ESA </a:t>
            </a:r>
            <a:r>
              <a:rPr lang="en-GB" sz="1800" dirty="0" smtClean="0"/>
              <a:t>project 2012-2015, </a:t>
            </a:r>
            <a:r>
              <a:rPr lang="en-GB" sz="1800" dirty="0"/>
              <a:t>vast.nilu.no)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2119349"/>
            <a:ext cx="3010730" cy="36050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429000" y="2618910"/>
            <a:ext cx="3713326" cy="1663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5B9BD5"/>
                </a:solidFill>
              </a:rPr>
              <a:t>Inversion code estimates emission (x) by making the model match the observations (minimising the differences): </a:t>
            </a:r>
          </a:p>
          <a:p>
            <a:pPr algn="ctr"/>
            <a:r>
              <a:rPr lang="en-GB" sz="1350" b="1" dirty="0">
                <a:solidFill>
                  <a:srgbClr val="5B9BD5"/>
                </a:solidFill>
              </a:rPr>
              <a:t>M = model sensitivities</a:t>
            </a:r>
          </a:p>
          <a:p>
            <a:pPr algn="ctr"/>
            <a:r>
              <a:rPr lang="en-GB" sz="1350" b="1" dirty="0" err="1">
                <a:solidFill>
                  <a:srgbClr val="5B9BD5"/>
                </a:solidFill>
              </a:rPr>
              <a:t>x</a:t>
            </a:r>
            <a:r>
              <a:rPr lang="en-GB" sz="1350" b="1" baseline="30000" dirty="0" err="1">
                <a:solidFill>
                  <a:srgbClr val="5B9BD5"/>
                </a:solidFill>
              </a:rPr>
              <a:t>a</a:t>
            </a:r>
            <a:r>
              <a:rPr lang="en-GB" sz="1350" b="1" dirty="0">
                <a:solidFill>
                  <a:srgbClr val="5B9BD5"/>
                </a:solidFill>
              </a:rPr>
              <a:t> = a priori</a:t>
            </a:r>
          </a:p>
          <a:p>
            <a:pPr algn="ctr"/>
            <a:r>
              <a:rPr lang="en-GB" sz="1350" b="1" dirty="0" err="1">
                <a:solidFill>
                  <a:srgbClr val="5B9BD5"/>
                </a:solidFill>
              </a:rPr>
              <a:t>y</a:t>
            </a:r>
            <a:r>
              <a:rPr lang="en-GB" sz="1350" b="1" baseline="30000" dirty="0" err="1">
                <a:solidFill>
                  <a:srgbClr val="5B9BD5"/>
                </a:solidFill>
              </a:rPr>
              <a:t>o</a:t>
            </a:r>
            <a:r>
              <a:rPr lang="en-GB" sz="1350" b="1" dirty="0">
                <a:solidFill>
                  <a:srgbClr val="5B9BD5"/>
                </a:solidFill>
              </a:rPr>
              <a:t> = sat </a:t>
            </a:r>
            <a:r>
              <a:rPr lang="en-GB" sz="1350" b="1" dirty="0" err="1">
                <a:solidFill>
                  <a:srgbClr val="5B9BD5"/>
                </a:solidFill>
              </a:rPr>
              <a:t>obs</a:t>
            </a:r>
            <a:endParaRPr lang="en-GB" sz="1350" b="1" dirty="0">
              <a:solidFill>
                <a:srgbClr val="5B9BD5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591018" y="4953788"/>
            <a:ext cx="396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prstClr val="black"/>
                </a:solidFill>
              </a:rPr>
              <a:t>Adapted from: Kristiansen, N. I., Arnold, D., Stohl, A, VAST Technical Report: Procedures for volcano inversions using FLEXPART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24444" t="10494" r="25348" b="8025"/>
          <a:stretch/>
        </p:blipFill>
        <p:spPr>
          <a:xfrm>
            <a:off x="3765946" y="2197620"/>
            <a:ext cx="4734429" cy="432188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4453578" y="3450638"/>
            <a:ext cx="1023503" cy="449267"/>
          </a:xfrm>
          <a:prstGeom prst="rect">
            <a:avLst/>
          </a:prstGeom>
          <a:noFill/>
          <a:ln>
            <a:solidFill>
              <a:srgbClr val="E1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" name="Textfeld 5"/>
          <p:cNvSpPr txBox="1"/>
          <p:nvPr/>
        </p:nvSpPr>
        <p:spPr>
          <a:xfrm>
            <a:off x="342900" y="1412776"/>
            <a:ext cx="373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Before EUNADICS-AV, there was VAST: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31250" t="15185" r="15833" b="4630"/>
          <a:stretch/>
        </p:blipFill>
        <p:spPr>
          <a:xfrm>
            <a:off x="4497515" y="1873055"/>
            <a:ext cx="5516153" cy="470172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FADB-0602-4EE9-9DC4-136AD4C65B6B}" type="datetime1">
              <a:rPr lang="en-US" smtClean="0">
                <a:solidFill>
                  <a:srgbClr val="3C3C3C">
                    <a:tint val="75000"/>
                  </a:srgbClr>
                </a:solidFill>
              </a:rPr>
              <a:pPr/>
              <a:t>7/16/2019</a:t>
            </a:fld>
            <a:endParaRPr lang="en-US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>
                <a:solidFill>
                  <a:srgbClr val="3C3C3C">
                    <a:tint val="75000"/>
                  </a:srgbClr>
                </a:solidFill>
              </a:rPr>
              <a:t>Folie </a:t>
            </a:r>
            <a:fld id="{926B1129-68A9-45EB-A8FC-F0EB4D55ADFA}" type="slidenum">
              <a:rPr smtClean="0">
                <a:solidFill>
                  <a:srgbClr val="3C3C3C">
                    <a:tint val="75000"/>
                  </a:srgbClr>
                </a:solidFill>
              </a:rPr>
              <a:pPr/>
              <a:t>9</a:t>
            </a:fld>
            <a:endParaRPr dirty="0">
              <a:solidFill>
                <a:srgbClr val="3C3C3C">
                  <a:tint val="75000"/>
                </a:srgb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Methods: VAST ad-hoc routines + separate </a:t>
            </a:r>
            <a:r>
              <a:rPr lang="en-GB" sz="2400" dirty="0" err="1" smtClean="0"/>
              <a:t>webtool</a:t>
            </a:r>
            <a:endParaRPr lang="en-GB" sz="240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5"/>
          </p:nvPr>
        </p:nvSpPr>
        <p:spPr>
          <a:xfrm>
            <a:off x="190800" y="1191600"/>
            <a:ext cx="5185533" cy="4525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 smtClean="0"/>
              <a:t>A PRIORI source term</a:t>
            </a:r>
          </a:p>
          <a:p>
            <a:pPr marL="0" indent="0">
              <a:buNone/>
            </a:pPr>
            <a:r>
              <a:rPr lang="en-GB" sz="2000" dirty="0" smtClean="0"/>
              <a:t>What do we know?</a:t>
            </a:r>
          </a:p>
          <a:p>
            <a:pPr>
              <a:buFontTx/>
              <a:buChar char="-"/>
            </a:pPr>
            <a:r>
              <a:rPr lang="en-GB" sz="2000" dirty="0" smtClean="0"/>
              <a:t>Location</a:t>
            </a:r>
          </a:p>
          <a:p>
            <a:pPr>
              <a:buFontTx/>
              <a:buChar char="-"/>
            </a:pPr>
            <a:r>
              <a:rPr lang="en-GB" sz="2000" dirty="0" smtClean="0"/>
              <a:t>Plume height</a:t>
            </a:r>
          </a:p>
          <a:p>
            <a:pPr>
              <a:buFontTx/>
              <a:buChar char="-"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What can we do:</a:t>
            </a:r>
          </a:p>
          <a:p>
            <a:pPr>
              <a:buFontTx/>
              <a:buChar char="-"/>
            </a:pPr>
            <a:r>
              <a:rPr lang="en-GB" sz="2000" dirty="0" err="1" smtClean="0"/>
              <a:t>Mastin</a:t>
            </a:r>
            <a:r>
              <a:rPr lang="en-GB" sz="2000" dirty="0" smtClean="0"/>
              <a:t> et al., 2009 formula</a:t>
            </a:r>
          </a:p>
          <a:p>
            <a:pPr lvl="1">
              <a:buFontTx/>
              <a:buChar char="-"/>
            </a:pPr>
            <a:r>
              <a:rPr lang="en-GB" sz="1925" dirty="0" smtClean="0"/>
              <a:t>34 eruptions</a:t>
            </a:r>
          </a:p>
          <a:p>
            <a:pPr lvl="1">
              <a:buFontTx/>
              <a:buChar char="-"/>
            </a:pPr>
            <a:r>
              <a:rPr lang="en-GB" sz="1925" dirty="0"/>
              <a:t>B</a:t>
            </a:r>
            <a:r>
              <a:rPr lang="en-GB" sz="1925" dirty="0" smtClean="0"/>
              <a:t>est-fit </a:t>
            </a:r>
            <a:r>
              <a:rPr lang="en-GB" sz="1925" dirty="0"/>
              <a:t>line </a:t>
            </a:r>
            <a:r>
              <a:rPr lang="en-GB" sz="1925" dirty="0" smtClean="0"/>
              <a:t>(</a:t>
            </a:r>
            <a:r>
              <a:rPr lang="en-GB" sz="1925" dirty="0"/>
              <a:t>bold solid </a:t>
            </a:r>
            <a:r>
              <a:rPr lang="en-GB" sz="1925" dirty="0" smtClean="0"/>
              <a:t>line) with </a:t>
            </a:r>
            <a:r>
              <a:rPr lang="en-GB" sz="1925" dirty="0"/>
              <a:t>mass eruption rate Ṁ (kg/s) converted </a:t>
            </a:r>
            <a:r>
              <a:rPr lang="en-GB" sz="1925" dirty="0" smtClean="0"/>
              <a:t>to volumetric </a:t>
            </a:r>
            <a:r>
              <a:rPr lang="en-GB" sz="1925" dirty="0"/>
              <a:t>flow rate V̇(m3 </a:t>
            </a:r>
            <a:r>
              <a:rPr lang="en-GB" sz="1925" dirty="0" smtClean="0"/>
              <a:t>DRE* </a:t>
            </a:r>
            <a:r>
              <a:rPr lang="en-GB" sz="1925" dirty="0"/>
              <a:t>per second</a:t>
            </a:r>
            <a:r>
              <a:rPr lang="en-GB" sz="1925" dirty="0" smtClean="0"/>
              <a:t>): </a:t>
            </a:r>
            <a:endParaRPr lang="en-GB" sz="1925" dirty="0"/>
          </a:p>
          <a:p>
            <a:pPr marL="342900" lvl="1" indent="0">
              <a:buNone/>
            </a:pPr>
            <a:r>
              <a:rPr lang="en-GB" sz="1925" dirty="0" smtClean="0"/>
              <a:t>	H </a:t>
            </a:r>
            <a:r>
              <a:rPr lang="en-GB" sz="1925" dirty="0"/>
              <a:t>= </a:t>
            </a:r>
            <a:r>
              <a:rPr lang="en-GB" sz="1925" dirty="0" smtClean="0"/>
              <a:t>2.00 </a:t>
            </a:r>
            <a:r>
              <a:rPr lang="en-GB" sz="1925" dirty="0"/>
              <a:t>V</a:t>
            </a:r>
            <a:r>
              <a:rPr lang="en-GB" sz="1925" dirty="0" smtClean="0"/>
              <a:t>̇</a:t>
            </a:r>
            <a:r>
              <a:rPr lang="en-GB" sz="1925" baseline="30000" dirty="0" smtClean="0"/>
              <a:t>0.241</a:t>
            </a:r>
            <a:endParaRPr lang="en-GB" sz="1925" baseline="30000" dirty="0"/>
          </a:p>
          <a:p>
            <a:pPr>
              <a:buFontTx/>
              <a:buChar char="-"/>
            </a:pPr>
            <a:r>
              <a:rPr lang="en-GB" sz="2000" dirty="0" smtClean="0"/>
              <a:t>Or PLUMERIA or other plume models</a:t>
            </a:r>
          </a:p>
          <a:p>
            <a:pPr>
              <a:buFontTx/>
              <a:buChar char="-"/>
            </a:pPr>
            <a:r>
              <a:rPr lang="en-GB" sz="2000" dirty="0" smtClean="0"/>
              <a:t>Estimate of size distribution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1" y="6574775"/>
            <a:ext cx="899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Mastin</a:t>
            </a:r>
            <a:r>
              <a:rPr lang="en-GB" sz="800" dirty="0"/>
              <a:t>, L.G. et al., A multidisciplinary effort to assign realistic source parameters to models of volcanic </a:t>
            </a:r>
            <a:r>
              <a:rPr lang="en-GB" sz="800" dirty="0" smtClean="0"/>
              <a:t>ash-cloud transport </a:t>
            </a:r>
            <a:r>
              <a:rPr lang="en-GB" sz="800" dirty="0"/>
              <a:t>and dispersion during eruptions, Journal of Volcanology and Geothermal Research (2009), doi:10.1016/j.jvolgeores.2009.01.008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0" y="6193561"/>
            <a:ext cx="388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*Erupted </a:t>
            </a:r>
            <a:r>
              <a:rPr lang="en-GB" sz="1400" dirty="0"/>
              <a:t>volume V (dense-rock equivalent or DRE)</a:t>
            </a:r>
          </a:p>
        </p:txBody>
      </p:sp>
    </p:spTree>
    <p:extLst>
      <p:ext uri="{BB962C8B-B14F-4D97-AF65-F5344CB8AC3E}">
        <p14:creationId xmlns:p14="http://schemas.microsoft.com/office/powerpoint/2010/main" val="263517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Larissa">
  <a:themeElements>
    <a:clrScheme name="ZAMG">
      <a:dk1>
        <a:srgbClr val="3C3C3C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Microsoft Office PowerPoint</Application>
  <PresentationFormat>Bildschirmpräsentation (4:3)</PresentationFormat>
  <Paragraphs>255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33" baseType="lpstr">
      <vt:lpstr>MS Mincho</vt:lpstr>
      <vt:lpstr>ＭＳ Ｐゴシック</vt:lpstr>
      <vt:lpstr>Arial</vt:lpstr>
      <vt:lpstr>Calibri</vt:lpstr>
      <vt:lpstr>Calibri Light</vt:lpstr>
      <vt:lpstr>Times New Roman</vt:lpstr>
      <vt:lpstr>Unit Offc Light</vt:lpstr>
      <vt:lpstr>Wingdings</vt:lpstr>
      <vt:lpstr>Larissa</vt:lpstr>
      <vt:lpstr>Office Theme</vt:lpstr>
      <vt:lpstr>FLEXPART for volcanic applications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ZAMG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Mulder Marie</dc:creator>
  <cp:lastModifiedBy>Mulder Marie</cp:lastModifiedBy>
  <cp:revision>103</cp:revision>
  <dcterms:created xsi:type="dcterms:W3CDTF">2018-04-05T12:57:57Z</dcterms:created>
  <dcterms:modified xsi:type="dcterms:W3CDTF">2019-07-18T13:35:22Z</dcterms:modified>
</cp:coreProperties>
</file>